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6" r:id="rId14"/>
    <p:sldId id="277" r:id="rId15"/>
    <p:sldId id="278" r:id="rId16"/>
    <p:sldId id="279" r:id="rId17"/>
    <p:sldId id="280" r:id="rId18"/>
    <p:sldId id="281" r:id="rId19"/>
    <p:sldId id="282" r:id="rId20"/>
    <p:sldId id="283" r:id="rId21"/>
    <p:sldId id="285" r:id="rId22"/>
    <p:sldId id="294" r:id="rId23"/>
    <p:sldId id="295" r:id="rId24"/>
    <p:sldId id="296" r:id="rId25"/>
    <p:sldId id="297" r:id="rId26"/>
    <p:sldId id="298" r:id="rId27"/>
    <p:sldId id="346" r:id="rId28"/>
    <p:sldId id="349" r:id="rId29"/>
    <p:sldId id="350"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51" r:id="rId46"/>
    <p:sldId id="284" r:id="rId47"/>
    <p:sldId id="339" r:id="rId48"/>
    <p:sldId id="340" r:id="rId49"/>
    <p:sldId id="341" r:id="rId50"/>
    <p:sldId id="342" r:id="rId51"/>
    <p:sldId id="343" r:id="rId52"/>
    <p:sldId id="352" r:id="rId53"/>
    <p:sldId id="344" r:id="rId5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912"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58:23.0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46,'3'-3,"1"0,0 1,0-1,0 1,1 0,-1 0,1 0,-1 1,1-1,4 0,52-6,-45 6,462-10,-354 13,2342 1,-2411-2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58:23.0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46,'3'-3,"1"0,0 1,0-1,0 1,1 0,-1 0,1 0,-1 1,1-1,4 0,52-6,-45 6,462-10,-354 13,2342 1,-2411-2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58:23.0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46,'3'-3,"1"0,0 1,0-1,0 1,1 0,-1 0,1 0,-1 1,1-1,4 0,52-6,-45 6,462-10,-354 13,2342 1,-2411-2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58:23.0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46,'3'-3,"1"0,0 1,0-1,0 1,1 0,-1 0,1 0,-1 1,1-1,4 0,52-6,-45 6,462-10,-354 13,2342 1,-2411-2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19:58:23.0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46,'3'-3,"1"0,0 1,0-1,0 1,1 0,-1 0,1 0,-1 1,1-1,4 0,52-6,-45 6,462-10,-354 13,2342 1,-2411-2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customXml" Target="../ink/ink1.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190.png"/></Relationships>
</file>

<file path=ppt/slides/_rels/slide4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90.png"/></Relationships>
</file>

<file path=ppt/slides/_rels/slide4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180.png"/></Relationships>
</file>

<file path=ppt/slides/_rels/slide4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20.png"/></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hyperlink" Target="https://www.accaglobal.com/gb/en/student/exam-support-resources/fundamentals-exams-study-resources/f5/technical-articles/time-series.html" TargetMode="External"/><Relationship Id="rId3" Type="http://schemas.microsoft.com/office/2007/relationships/hdphoto" Target="../media/hdphoto1.wdp"/><Relationship Id="rId7" Type="http://schemas.openxmlformats.org/officeDocument/2006/relationships/hyperlink" Target="https://www.youtube.com/watch?v=HIWXdHlDSFs&amp;ab_channel=AdhirHurjunlal" TargetMode="External"/><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hyperlink" Target="https://www.youtube.com/watch?v=V-GG4ZkyynQ&amp;ab_channel=StatisticsTime" TargetMode="External"/><Relationship Id="rId5" Type="http://schemas.openxmlformats.org/officeDocument/2006/relationships/hyperlink" Target="https://neptune.ai/blog/arima-sarima-real-world-time-series-forecasting-guide?fbclid=IwAR3ka_Bt4Fwk55n69jOYR8jp8Tu1PPnxtxUKYlmQWicyKwDC-nvQpcJ6MqE" TargetMode="External"/><Relationship Id="rId4" Type="http://schemas.openxmlformats.org/officeDocument/2006/relationships/image" Target="../media/image43.png"/><Relationship Id="rId9" Type="http://schemas.openxmlformats.org/officeDocument/2006/relationships/hyperlink" Target="https://www.investopedia.com/terms/s/seasonal-adjustment.asp#:~:text=Seasonal%20adjustment%20is%20a%20method,be%20overshadowed%20by%20seasonal%20differences"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319139" flipH="1">
            <a:off x="1717312" y="-2532663"/>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txBody>
          <a:bodyPr/>
          <a:lstStyle/>
          <a:p>
            <a:endParaRPr lang="en-US"/>
          </a:p>
        </p:txBody>
      </p:sp>
      <p:sp>
        <p:nvSpPr>
          <p:cNvPr id="3" name="AutoShape 3"/>
          <p:cNvSpPr/>
          <p:nvPr/>
        </p:nvSpPr>
        <p:spPr>
          <a:xfrm rot="1008">
            <a:off x="1028700" y="7129449"/>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5" name="TextBox 5"/>
          <p:cNvSpPr txBox="1"/>
          <p:nvPr/>
        </p:nvSpPr>
        <p:spPr>
          <a:xfrm>
            <a:off x="1028699" y="1432379"/>
            <a:ext cx="16230601" cy="4274344"/>
          </a:xfrm>
          <a:prstGeom prst="rect">
            <a:avLst/>
          </a:prstGeom>
        </p:spPr>
        <p:txBody>
          <a:bodyPr lIns="0" tIns="0" rIns="0" bIns="0" rtlCol="0" anchor="t">
            <a:spAutoFit/>
          </a:bodyPr>
          <a:lstStyle/>
          <a:p>
            <a:pPr algn="ctr">
              <a:lnSpc>
                <a:spcPts val="16800"/>
              </a:lnSpc>
            </a:pPr>
            <a:r>
              <a:rPr lang="en-US" sz="14000">
                <a:solidFill>
                  <a:srgbClr val="000000"/>
                </a:solidFill>
                <a:latin typeface="DM Sans Bold"/>
              </a:rPr>
              <a:t>Time Series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412404">
            <a:off x="5808682" y="61722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txBody>
          <a:bodyPr/>
          <a:lstStyle/>
          <a:p>
            <a:endParaRPr lang="en-US"/>
          </a:p>
        </p:txBody>
      </p:sp>
      <p:sp>
        <p:nvSpPr>
          <p:cNvPr id="3" name="AutoShape 3"/>
          <p:cNvSpPr/>
          <p:nvPr/>
        </p:nvSpPr>
        <p:spPr>
          <a:xfrm rot="-5400000">
            <a:off x="6873687" y="5138738"/>
            <a:ext cx="7340687"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379865" y="1908088"/>
            <a:ext cx="7764135" cy="4124325"/>
          </a:xfrm>
          <a:prstGeom prst="rect">
            <a:avLst/>
          </a:prstGeom>
        </p:spPr>
        <p:txBody>
          <a:bodyPr lIns="0" tIns="0" rIns="0" bIns="0" rtlCol="0" anchor="t">
            <a:spAutoFit/>
          </a:bodyPr>
          <a:lstStyle/>
          <a:p>
            <a:pPr algn="ctr">
              <a:lnSpc>
                <a:spcPts val="10800"/>
              </a:lnSpc>
              <a:spcBef>
                <a:spcPct val="0"/>
              </a:spcBef>
            </a:pPr>
            <a:r>
              <a:rPr lang="en-US" sz="9000">
                <a:solidFill>
                  <a:srgbClr val="000000"/>
                </a:solidFill>
                <a:latin typeface="DM Sans Bold"/>
              </a:rPr>
              <a:t>Goals of Time Series Analysis</a:t>
            </a:r>
          </a:p>
        </p:txBody>
      </p:sp>
      <p:sp>
        <p:nvSpPr>
          <p:cNvPr id="5" name="TextBox 5"/>
          <p:cNvSpPr txBox="1"/>
          <p:nvPr/>
        </p:nvSpPr>
        <p:spPr>
          <a:xfrm>
            <a:off x="11497121" y="2306972"/>
            <a:ext cx="5930701" cy="5324475"/>
          </a:xfrm>
          <a:prstGeom prst="rect">
            <a:avLst/>
          </a:prstGeom>
        </p:spPr>
        <p:txBody>
          <a:bodyPr lIns="0" tIns="0" rIns="0" bIns="0" rtlCol="0" anchor="t">
            <a:spAutoFit/>
          </a:bodyPr>
          <a:lstStyle/>
          <a:p>
            <a:pPr marL="647700" lvl="1" indent="-323850" algn="ctr">
              <a:lnSpc>
                <a:spcPts val="4200"/>
              </a:lnSpc>
              <a:buFont typeface="Arial"/>
              <a:buChar char="•"/>
            </a:pPr>
            <a:r>
              <a:rPr lang="en-US" sz="3000">
                <a:solidFill>
                  <a:srgbClr val="000000"/>
                </a:solidFill>
                <a:latin typeface="DM Sans"/>
              </a:rPr>
              <a:t>Understanding</a:t>
            </a:r>
          </a:p>
          <a:p>
            <a:pPr marL="647700" lvl="1" indent="-323850" algn="ctr">
              <a:lnSpc>
                <a:spcPts val="4200"/>
              </a:lnSpc>
              <a:buFont typeface="Arial"/>
              <a:buChar char="•"/>
            </a:pPr>
            <a:r>
              <a:rPr lang="en-US" sz="3000">
                <a:solidFill>
                  <a:srgbClr val="000000"/>
                </a:solidFill>
                <a:latin typeface="DM Sans"/>
              </a:rPr>
              <a:t>Prediction</a:t>
            </a:r>
          </a:p>
          <a:p>
            <a:pPr marL="647700" lvl="1" indent="-323850" algn="ctr">
              <a:lnSpc>
                <a:spcPts val="4200"/>
              </a:lnSpc>
              <a:buFont typeface="Arial"/>
              <a:buChar char="•"/>
            </a:pPr>
            <a:r>
              <a:rPr lang="en-US" sz="3000">
                <a:solidFill>
                  <a:srgbClr val="000000"/>
                </a:solidFill>
                <a:latin typeface="DM Sans"/>
              </a:rPr>
              <a:t>Anomaly Detection</a:t>
            </a:r>
          </a:p>
          <a:p>
            <a:pPr marL="647700" lvl="1" indent="-323850" algn="ctr">
              <a:lnSpc>
                <a:spcPts val="4200"/>
              </a:lnSpc>
              <a:buFont typeface="Arial"/>
              <a:buChar char="•"/>
            </a:pPr>
            <a:r>
              <a:rPr lang="en-US" sz="3000">
                <a:solidFill>
                  <a:srgbClr val="000000"/>
                </a:solidFill>
                <a:latin typeface="DM Sans"/>
              </a:rPr>
              <a:t>Data-Driven Decision-Making</a:t>
            </a:r>
          </a:p>
          <a:p>
            <a:pPr marL="647700" lvl="1" indent="-323850" algn="ctr">
              <a:lnSpc>
                <a:spcPts val="4200"/>
              </a:lnSpc>
              <a:buFont typeface="Arial"/>
              <a:buChar char="•"/>
            </a:pPr>
            <a:r>
              <a:rPr lang="en-US" sz="3000">
                <a:solidFill>
                  <a:srgbClr val="000000"/>
                </a:solidFill>
                <a:latin typeface="DM Sans"/>
              </a:rPr>
              <a:t>Pattern Recognition</a:t>
            </a:r>
          </a:p>
          <a:p>
            <a:pPr marL="647700" lvl="1" indent="-323850" algn="ctr">
              <a:lnSpc>
                <a:spcPts val="4200"/>
              </a:lnSpc>
              <a:buFont typeface="Arial"/>
              <a:buChar char="•"/>
            </a:pPr>
            <a:r>
              <a:rPr lang="en-US" sz="3000">
                <a:solidFill>
                  <a:srgbClr val="000000"/>
                </a:solidFill>
                <a:latin typeface="DM Sans"/>
              </a:rPr>
              <a:t>Model Development</a:t>
            </a:r>
          </a:p>
          <a:p>
            <a:pPr marL="647700" lvl="1" indent="-323850" algn="ctr">
              <a:lnSpc>
                <a:spcPts val="4200"/>
              </a:lnSpc>
              <a:buFont typeface="Arial"/>
              <a:buChar char="•"/>
            </a:pPr>
            <a:r>
              <a:rPr lang="en-US" sz="3000">
                <a:solidFill>
                  <a:srgbClr val="000000"/>
                </a:solidFill>
                <a:latin typeface="DM Sans"/>
              </a:rPr>
              <a:t>Evaluation</a:t>
            </a:r>
          </a:p>
          <a:p>
            <a:pPr marL="647700" lvl="1" indent="-323850" algn="ctr">
              <a:lnSpc>
                <a:spcPts val="4200"/>
              </a:lnSpc>
              <a:buFont typeface="Arial"/>
              <a:buChar char="•"/>
            </a:pPr>
            <a:r>
              <a:rPr lang="en-US" sz="3000">
                <a:solidFill>
                  <a:srgbClr val="000000"/>
                </a:solidFill>
                <a:latin typeface="DM Sans"/>
              </a:rPr>
              <a:t>Optimization</a:t>
            </a:r>
          </a:p>
          <a:p>
            <a:pPr marL="647700" lvl="1" indent="-323850" algn="ctr">
              <a:lnSpc>
                <a:spcPts val="4200"/>
              </a:lnSpc>
              <a:buFont typeface="Arial"/>
              <a:buChar char="•"/>
            </a:pPr>
            <a:r>
              <a:rPr lang="en-US" sz="3000">
                <a:solidFill>
                  <a:srgbClr val="000000"/>
                </a:solidFill>
                <a:latin typeface="DM Sans"/>
              </a:rPr>
              <a:t>Adaptation</a:t>
            </a:r>
          </a:p>
          <a:p>
            <a:pPr marL="647700" lvl="1" indent="-323850" algn="ctr">
              <a:lnSpc>
                <a:spcPts val="4200"/>
              </a:lnSpc>
              <a:buFont typeface="Arial"/>
              <a:buChar char="•"/>
            </a:pPr>
            <a:r>
              <a:rPr lang="en-US" sz="3000">
                <a:solidFill>
                  <a:srgbClr val="000000"/>
                </a:solidFill>
                <a:latin typeface="DM Sans"/>
              </a:rPr>
              <a:t>Hypothesis Testing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txBody>
          <a:bodyPr/>
          <a:lstStyle/>
          <a:p>
            <a:endParaRPr lang="en-US"/>
          </a:p>
        </p:txBody>
      </p:sp>
      <p:sp>
        <p:nvSpPr>
          <p:cNvPr id="3" name="AutoShape 3"/>
          <p:cNvSpPr/>
          <p:nvPr/>
        </p:nvSpPr>
        <p:spPr>
          <a:xfrm rot="1008">
            <a:off x="1028698" y="3639800"/>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Freeform 4"/>
          <p:cNvSpPr/>
          <p:nvPr/>
        </p:nvSpPr>
        <p:spPr>
          <a:xfrm>
            <a:off x="3585237" y="3651706"/>
            <a:ext cx="11117522" cy="6681921"/>
          </a:xfrm>
          <a:custGeom>
            <a:avLst/>
            <a:gdLst/>
            <a:ahLst/>
            <a:cxnLst/>
            <a:rect l="l" t="t" r="r" b="b"/>
            <a:pathLst>
              <a:path w="11117522" h="6681921">
                <a:moveTo>
                  <a:pt x="0" y="0"/>
                </a:moveTo>
                <a:lnTo>
                  <a:pt x="11117523" y="0"/>
                </a:lnTo>
                <a:lnTo>
                  <a:pt x="11117523" y="6681921"/>
                </a:lnTo>
                <a:lnTo>
                  <a:pt x="0" y="6681921"/>
                </a:lnTo>
                <a:lnTo>
                  <a:pt x="0" y="0"/>
                </a:lnTo>
                <a:close/>
              </a:path>
            </a:pathLst>
          </a:custGeom>
          <a:blipFill>
            <a:blip r:embed="rId3"/>
            <a:stretch>
              <a:fillRect l="-1729" t="-12631" r="-228" b="-12815"/>
            </a:stretch>
          </a:blipFill>
        </p:spPr>
        <p:txBody>
          <a:bodyPr/>
          <a:lstStyle/>
          <a:p>
            <a:endParaRPr lang="en-US"/>
          </a:p>
        </p:txBody>
      </p:sp>
      <p:sp>
        <p:nvSpPr>
          <p:cNvPr id="5" name="TextBox 5"/>
          <p:cNvSpPr txBox="1"/>
          <p:nvPr/>
        </p:nvSpPr>
        <p:spPr>
          <a:xfrm>
            <a:off x="1028699" y="366859"/>
            <a:ext cx="16230603" cy="2752725"/>
          </a:xfrm>
          <a:prstGeom prst="rect">
            <a:avLst/>
          </a:prstGeom>
        </p:spPr>
        <p:txBody>
          <a:bodyPr lIns="0" tIns="0" rIns="0" bIns="0" rtlCol="0" anchor="t">
            <a:spAutoFit/>
          </a:bodyPr>
          <a:lstStyle/>
          <a:p>
            <a:pPr algn="ctr">
              <a:lnSpc>
                <a:spcPts val="10800"/>
              </a:lnSpc>
            </a:pPr>
            <a:r>
              <a:rPr lang="en-US" sz="9000">
                <a:solidFill>
                  <a:srgbClr val="000000"/>
                </a:solidFill>
                <a:latin typeface="DM Sans Bold"/>
              </a:rPr>
              <a:t>Types of Models of</a:t>
            </a:r>
          </a:p>
          <a:p>
            <a:pPr algn="ctr">
              <a:lnSpc>
                <a:spcPts val="10800"/>
              </a:lnSpc>
              <a:spcBef>
                <a:spcPct val="0"/>
              </a:spcBef>
            </a:pPr>
            <a:r>
              <a:rPr lang="en-US" sz="9000">
                <a:solidFill>
                  <a:srgbClr val="000000"/>
                </a:solidFill>
                <a:latin typeface="DM Sans Bold"/>
              </a:rPr>
              <a:t> Time Series Analysis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txBody>
          <a:bodyPr/>
          <a:lstStyle/>
          <a:p>
            <a:endParaRPr lang="en-US"/>
          </a:p>
        </p:txBody>
      </p:sp>
      <p:sp>
        <p:nvSpPr>
          <p:cNvPr id="6"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3"/>
            <a:stretch>
              <a:fillRect/>
            </a:stretch>
          </a:blipFill>
        </p:spPr>
        <p:txBody>
          <a:bodyPr/>
          <a:lstStyle/>
          <a:p>
            <a:endParaRPr lang="en-US"/>
          </a:p>
        </p:txBody>
      </p:sp>
      <p:sp>
        <p:nvSpPr>
          <p:cNvPr id="7" name="TextBox 6"/>
          <p:cNvSpPr txBox="1"/>
          <p:nvPr/>
        </p:nvSpPr>
        <p:spPr>
          <a:xfrm>
            <a:off x="1295400" y="542305"/>
            <a:ext cx="10096627" cy="1384995"/>
          </a:xfrm>
          <a:prstGeom prst="rect">
            <a:avLst/>
          </a:prstGeom>
        </p:spPr>
        <p:txBody>
          <a:bodyPr wrap="square" lIns="0" tIns="0" rIns="0" bIns="0" rtlCol="0" anchor="t">
            <a:spAutoFit/>
          </a:bodyPr>
          <a:lstStyle/>
          <a:p>
            <a:pPr marL="0" lvl="0" indent="0" algn="l">
              <a:lnSpc>
                <a:spcPts val="10800"/>
              </a:lnSpc>
              <a:spcBef>
                <a:spcPct val="0"/>
              </a:spcBef>
            </a:pPr>
            <a:r>
              <a:rPr lang="en-US" sz="9000" dirty="0">
                <a:solidFill>
                  <a:srgbClr val="000000"/>
                </a:solidFill>
                <a:latin typeface="DM Sans Bold"/>
              </a:rPr>
              <a:t>Autocorrelations</a:t>
            </a:r>
          </a:p>
        </p:txBody>
      </p:sp>
      <p:sp>
        <p:nvSpPr>
          <p:cNvPr id="8" name="AutoShape 23"/>
          <p:cNvSpPr/>
          <p:nvPr/>
        </p:nvSpPr>
        <p:spPr>
          <a:xfrm>
            <a:off x="990600" y="2400300"/>
            <a:ext cx="15115652" cy="0"/>
          </a:xfrm>
          <a:prstGeom prst="line">
            <a:avLst/>
          </a:prstGeom>
          <a:ln w="9525" cap="flat">
            <a:solidFill>
              <a:srgbClr val="000000"/>
            </a:solidFill>
            <a:prstDash val="solid"/>
            <a:headEnd type="none" w="sm" len="sm"/>
            <a:tailEnd type="none" w="sm" len="sm"/>
          </a:ln>
        </p:spPr>
        <p:txBody>
          <a:bodyPr/>
          <a:lstStyle/>
          <a:p>
            <a:endParaRPr lang="en-US"/>
          </a:p>
        </p:txBody>
      </p:sp>
      <p:sp>
        <p:nvSpPr>
          <p:cNvPr id="9" name="TextBox 8">
            <a:extLst>
              <a:ext uri="{FF2B5EF4-FFF2-40B4-BE49-F238E27FC236}">
                <a16:creationId xmlns:a16="http://schemas.microsoft.com/office/drawing/2014/main" id="{A2222679-6D8E-F7F0-BD82-FBE1BE738253}"/>
              </a:ext>
            </a:extLst>
          </p:cNvPr>
          <p:cNvSpPr txBox="1"/>
          <p:nvPr/>
        </p:nvSpPr>
        <p:spPr>
          <a:xfrm>
            <a:off x="990600" y="3071666"/>
            <a:ext cx="15115652" cy="3046988"/>
          </a:xfrm>
          <a:prstGeom prst="rect">
            <a:avLst/>
          </a:prstGeom>
          <a:noFill/>
        </p:spPr>
        <p:txBody>
          <a:bodyPr wrap="square" rtlCol="0">
            <a:spAutoFit/>
          </a:bodyPr>
          <a:lstStyle/>
          <a:p>
            <a:r>
              <a:rPr lang="en-US" sz="4800" dirty="0"/>
              <a:t>Autocorrelations is a statistical measures that indicate how a time series is related to itself over time. </a:t>
            </a:r>
          </a:p>
          <a:p>
            <a:r>
              <a:rPr lang="en-US" sz="4800" b="1" dirty="0"/>
              <a:t>Autocorrelations(AC):</a:t>
            </a:r>
          </a:p>
          <a:p>
            <a:endParaRPr lang="en-US" sz="4800" dirty="0"/>
          </a:p>
        </p:txBody>
      </p:sp>
      <p:sp>
        <p:nvSpPr>
          <p:cNvPr id="10" name="AutoShape 2">
            <a:extLst>
              <a:ext uri="{FF2B5EF4-FFF2-40B4-BE49-F238E27FC236}">
                <a16:creationId xmlns:a16="http://schemas.microsoft.com/office/drawing/2014/main" id="{266A5ABF-8F4E-1AA3-4A8F-89A7396246BA}"/>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C269629-94C6-569B-0438-87D8A6923888}"/>
              </a:ext>
            </a:extLst>
          </p:cNvPr>
          <p:cNvPicPr>
            <a:picLocks noChangeAspect="1"/>
          </p:cNvPicPr>
          <p:nvPr/>
        </p:nvPicPr>
        <p:blipFill>
          <a:blip r:embed="rId4"/>
          <a:stretch>
            <a:fillRect/>
          </a:stretch>
        </p:blipFill>
        <p:spPr>
          <a:xfrm>
            <a:off x="996462" y="5360397"/>
            <a:ext cx="15481039" cy="4245625"/>
          </a:xfrm>
          <a:prstGeom prst="rect">
            <a:avLst/>
          </a:prstGeom>
        </p:spPr>
      </p:pic>
      <p:sp>
        <p:nvSpPr>
          <p:cNvPr id="12" name="Oval 11">
            <a:extLst>
              <a:ext uri="{FF2B5EF4-FFF2-40B4-BE49-F238E27FC236}">
                <a16:creationId xmlns:a16="http://schemas.microsoft.com/office/drawing/2014/main" id="{BD42F0C2-D0B3-B5F7-42E2-96ACF6F15136}"/>
              </a:ext>
            </a:extLst>
          </p:cNvPr>
          <p:cNvSpPr/>
          <p:nvPr/>
        </p:nvSpPr>
        <p:spPr>
          <a:xfrm>
            <a:off x="15393007" y="8724900"/>
            <a:ext cx="1294793" cy="945619"/>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4908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DFF1F308-52F6-99E4-5683-C4BE4BE1015F}"/>
              </a:ext>
            </a:extLst>
          </p:cNvPr>
          <p:cNvSpPr txBox="1"/>
          <p:nvPr/>
        </p:nvSpPr>
        <p:spPr>
          <a:xfrm>
            <a:off x="1282960" y="648740"/>
            <a:ext cx="12433040" cy="1331839"/>
          </a:xfrm>
          <a:prstGeom prst="rect">
            <a:avLst/>
          </a:prstGeom>
        </p:spPr>
        <p:txBody>
          <a:bodyPr wrap="square" lIns="0" tIns="0" rIns="0" bIns="0" rtlCol="0" anchor="t">
            <a:spAutoFit/>
          </a:bodyPr>
          <a:lstStyle/>
          <a:p>
            <a:pPr marL="0" lvl="0" indent="0" algn="l">
              <a:lnSpc>
                <a:spcPts val="10800"/>
              </a:lnSpc>
              <a:spcBef>
                <a:spcPct val="0"/>
              </a:spcBef>
            </a:pPr>
            <a:r>
              <a:rPr lang="en-US" sz="8000" dirty="0">
                <a:solidFill>
                  <a:srgbClr val="000000"/>
                </a:solidFill>
                <a:latin typeface="DM Sans Bold"/>
              </a:rPr>
              <a:t>Partial Autocorrelation</a:t>
            </a:r>
          </a:p>
        </p:txBody>
      </p:sp>
      <p:sp>
        <p:nvSpPr>
          <p:cNvPr id="10" name="AutoShape 23">
            <a:extLst>
              <a:ext uri="{FF2B5EF4-FFF2-40B4-BE49-F238E27FC236}">
                <a16:creationId xmlns:a16="http://schemas.microsoft.com/office/drawing/2014/main" id="{72B5A453-B4A1-0C69-C752-5C3E389EFFF0}"/>
              </a:ext>
            </a:extLst>
          </p:cNvPr>
          <p:cNvSpPr/>
          <p:nvPr/>
        </p:nvSpPr>
        <p:spPr>
          <a:xfrm>
            <a:off x="990600" y="2400300"/>
            <a:ext cx="15115652" cy="0"/>
          </a:xfrm>
          <a:prstGeom prst="line">
            <a:avLst/>
          </a:prstGeom>
          <a:ln w="9525" cap="flat">
            <a:solidFill>
              <a:srgbClr val="000000"/>
            </a:solidFill>
            <a:prstDash val="solid"/>
            <a:headEnd type="none" w="sm" len="sm"/>
            <a:tailEnd type="none" w="sm" len="sm"/>
          </a:ln>
        </p:spPr>
        <p:txBody>
          <a:bodyPr/>
          <a:lstStyle/>
          <a:p>
            <a:endParaRPr lang="en-US"/>
          </a:p>
        </p:txBody>
      </p:sp>
      <p:sp>
        <p:nvSpPr>
          <p:cNvPr id="11" name="TextBox 10">
            <a:extLst>
              <a:ext uri="{FF2B5EF4-FFF2-40B4-BE49-F238E27FC236}">
                <a16:creationId xmlns:a16="http://schemas.microsoft.com/office/drawing/2014/main" id="{3BEF0A59-505B-8DBC-D035-58C8A5FF38FD}"/>
              </a:ext>
            </a:extLst>
          </p:cNvPr>
          <p:cNvSpPr txBox="1"/>
          <p:nvPr/>
        </p:nvSpPr>
        <p:spPr>
          <a:xfrm>
            <a:off x="990600" y="3071666"/>
            <a:ext cx="15115652" cy="830997"/>
          </a:xfrm>
          <a:prstGeom prst="rect">
            <a:avLst/>
          </a:prstGeom>
          <a:noFill/>
        </p:spPr>
        <p:txBody>
          <a:bodyPr wrap="square" rtlCol="0">
            <a:spAutoFit/>
          </a:bodyPr>
          <a:lstStyle/>
          <a:p>
            <a:r>
              <a:rPr lang="en-US" sz="4800" b="1" dirty="0"/>
              <a:t>Partial Autocorrelation(PAC):</a:t>
            </a:r>
          </a:p>
        </p:txBody>
      </p:sp>
      <p:sp>
        <p:nvSpPr>
          <p:cNvPr id="12" name="AutoShape 2">
            <a:extLst>
              <a:ext uri="{FF2B5EF4-FFF2-40B4-BE49-F238E27FC236}">
                <a16:creationId xmlns:a16="http://schemas.microsoft.com/office/drawing/2014/main" id="{A4C12079-6DA9-3687-721C-0826C3F4BF5D}"/>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2">
            <a:extLst>
              <a:ext uri="{FF2B5EF4-FFF2-40B4-BE49-F238E27FC236}">
                <a16:creationId xmlns:a16="http://schemas.microsoft.com/office/drawing/2014/main" id="{40B04FBE-B636-7BE7-2E5C-927A64C27F4C}"/>
              </a:ext>
            </a:extLst>
          </p:cNvPr>
          <p:cNvSpPr/>
          <p:nvPr/>
        </p:nvSpPr>
        <p:spPr>
          <a:xfrm>
            <a:off x="11353800" y="-32385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pic>
        <p:nvPicPr>
          <p:cNvPr id="17" name="Picture 16">
            <a:extLst>
              <a:ext uri="{FF2B5EF4-FFF2-40B4-BE49-F238E27FC236}">
                <a16:creationId xmlns:a16="http://schemas.microsoft.com/office/drawing/2014/main" id="{D5C8C2F1-AD66-AD5E-D021-EA44EC5942C3}"/>
              </a:ext>
            </a:extLst>
          </p:cNvPr>
          <p:cNvPicPr>
            <a:picLocks noChangeAspect="1"/>
          </p:cNvPicPr>
          <p:nvPr/>
        </p:nvPicPr>
        <p:blipFill rotWithShape="1">
          <a:blip r:embed="rId3"/>
          <a:srcRect b="2409"/>
          <a:stretch/>
        </p:blipFill>
        <p:spPr>
          <a:xfrm>
            <a:off x="990600" y="4381500"/>
            <a:ext cx="15115652" cy="4949228"/>
          </a:xfrm>
          <a:prstGeom prst="rect">
            <a:avLst/>
          </a:prstGeom>
        </p:spPr>
      </p:pic>
    </p:spTree>
    <p:extLst>
      <p:ext uri="{BB962C8B-B14F-4D97-AF65-F5344CB8AC3E}">
        <p14:creationId xmlns:p14="http://schemas.microsoft.com/office/powerpoint/2010/main" val="2400995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412404">
            <a:off x="5808682" y="61722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143000" y="1104900"/>
            <a:ext cx="14859000" cy="2687531"/>
          </a:xfrm>
          <a:prstGeom prst="rect">
            <a:avLst/>
          </a:prstGeom>
        </p:spPr>
        <p:txBody>
          <a:bodyPr wrap="square" lIns="0" tIns="0" rIns="0" bIns="0" rtlCol="0" anchor="t">
            <a:spAutoFit/>
          </a:bodyPr>
          <a:lstStyle/>
          <a:p>
            <a:pPr>
              <a:lnSpc>
                <a:spcPts val="10800"/>
              </a:lnSpc>
              <a:spcBef>
                <a:spcPct val="0"/>
              </a:spcBef>
            </a:pPr>
            <a:r>
              <a:rPr lang="en-US" sz="7200" dirty="0">
                <a:solidFill>
                  <a:srgbClr val="000000"/>
                </a:solidFill>
                <a:latin typeface="DM Sans Bold"/>
              </a:rPr>
              <a:t>Objectives of Time Series Analysis</a:t>
            </a:r>
          </a:p>
        </p:txBody>
      </p:sp>
      <p:sp>
        <p:nvSpPr>
          <p:cNvPr id="11" name="TextBox 10">
            <a:extLst>
              <a:ext uri="{FF2B5EF4-FFF2-40B4-BE49-F238E27FC236}">
                <a16:creationId xmlns:a16="http://schemas.microsoft.com/office/drawing/2014/main" id="{FECC4D57-BD65-9B34-4CB7-6259D13DE0AB}"/>
              </a:ext>
            </a:extLst>
          </p:cNvPr>
          <p:cNvSpPr txBox="1"/>
          <p:nvPr/>
        </p:nvSpPr>
        <p:spPr>
          <a:xfrm>
            <a:off x="1143000" y="4802006"/>
            <a:ext cx="15925800" cy="3539430"/>
          </a:xfrm>
          <a:prstGeom prst="rect">
            <a:avLst/>
          </a:prstGeom>
          <a:noFill/>
        </p:spPr>
        <p:txBody>
          <a:bodyPr wrap="square" rtlCol="0">
            <a:spAutoFit/>
          </a:bodyPr>
          <a:lstStyle/>
          <a:p>
            <a:r>
              <a:rPr lang="en-US" sz="6000" dirty="0"/>
              <a:t>The main objective of time series analysis is </a:t>
            </a:r>
          </a:p>
          <a:p>
            <a:r>
              <a:rPr lang="en-US" sz="6000" dirty="0"/>
              <a:t>       </a:t>
            </a:r>
            <a:r>
              <a:rPr lang="en-US" sz="6000" dirty="0">
                <a:solidFill>
                  <a:srgbClr val="FF0000"/>
                </a:solidFill>
              </a:rPr>
              <a:t>Modeling And Forecasting: </a:t>
            </a:r>
            <a:r>
              <a:rPr lang="en-US" sz="6000" dirty="0">
                <a:solidFill>
                  <a:srgbClr val="0070C0"/>
                </a:solidFill>
              </a:rPr>
              <a:t>To fit the model and   then proceed the forecast for future</a:t>
            </a:r>
          </a:p>
          <a:p>
            <a:endParaRPr lang="en-US" sz="4400" dirty="0"/>
          </a:p>
        </p:txBody>
      </p:sp>
      <p:sp>
        <p:nvSpPr>
          <p:cNvPr id="12" name="Arrow: Right 11">
            <a:extLst>
              <a:ext uri="{FF2B5EF4-FFF2-40B4-BE49-F238E27FC236}">
                <a16:creationId xmlns:a16="http://schemas.microsoft.com/office/drawing/2014/main" id="{1AAE9266-135C-DEDA-EC86-1359A136F7A4}"/>
              </a:ext>
            </a:extLst>
          </p:cNvPr>
          <p:cNvSpPr/>
          <p:nvPr/>
        </p:nvSpPr>
        <p:spPr>
          <a:xfrm>
            <a:off x="1219200" y="5966809"/>
            <a:ext cx="978408" cy="484632"/>
          </a:xfrm>
          <a:prstGeom prst="rightArrow">
            <a:avLst/>
          </a:prstGeom>
          <a:noFill/>
          <a:ln w="57150">
            <a:solidFill>
              <a:schemeClr val="accent6">
                <a:lumMod val="75000"/>
              </a:schemeClr>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utoShape 23">
            <a:extLst>
              <a:ext uri="{FF2B5EF4-FFF2-40B4-BE49-F238E27FC236}">
                <a16:creationId xmlns:a16="http://schemas.microsoft.com/office/drawing/2014/main" id="{0C833314-AE42-3C1F-B43C-F1D7AC52C713}"/>
              </a:ext>
            </a:extLst>
          </p:cNvPr>
          <p:cNvSpPr/>
          <p:nvPr/>
        </p:nvSpPr>
        <p:spPr>
          <a:xfrm>
            <a:off x="886348" y="3871562"/>
            <a:ext cx="15115652" cy="0"/>
          </a:xfrm>
          <a:prstGeom prst="line">
            <a:avLst/>
          </a:prstGeom>
          <a:ln w="9525" cap="flat">
            <a:solidFill>
              <a:srgbClr val="00000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70861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2">
            <a:extLst>
              <a:ext uri="{FF2B5EF4-FFF2-40B4-BE49-F238E27FC236}">
                <a16:creationId xmlns:a16="http://schemas.microsoft.com/office/drawing/2014/main" id="{5D157EE4-10A9-BECA-010F-9B44BEFF0F80}"/>
              </a:ext>
            </a:extLst>
          </p:cNvPr>
          <p:cNvSpPr/>
          <p:nvPr/>
        </p:nvSpPr>
        <p:spPr>
          <a:xfrm rot="-4319139" flipH="1">
            <a:off x="1264700" y="-2685065"/>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txBody>
          <a:bodyPr/>
          <a:lstStyle/>
          <a:p>
            <a:endParaRPr lang="en-US"/>
          </a:p>
        </p:txBody>
      </p:sp>
      <p:sp>
        <p:nvSpPr>
          <p:cNvPr id="14" name="TextBox 6">
            <a:extLst>
              <a:ext uri="{FF2B5EF4-FFF2-40B4-BE49-F238E27FC236}">
                <a16:creationId xmlns:a16="http://schemas.microsoft.com/office/drawing/2014/main" id="{7678D4EF-5324-0A38-FC88-7169086C71F9}"/>
              </a:ext>
            </a:extLst>
          </p:cNvPr>
          <p:cNvSpPr txBox="1"/>
          <p:nvPr/>
        </p:nvSpPr>
        <p:spPr>
          <a:xfrm>
            <a:off x="1282960" y="648740"/>
            <a:ext cx="16014440" cy="1302536"/>
          </a:xfrm>
          <a:prstGeom prst="rect">
            <a:avLst/>
          </a:prstGeom>
        </p:spPr>
        <p:txBody>
          <a:bodyPr wrap="square" lIns="0" tIns="0" rIns="0" bIns="0" rtlCol="0" anchor="t">
            <a:spAutoFit/>
          </a:bodyPr>
          <a:lstStyle/>
          <a:p>
            <a:pPr marL="0" lvl="0" indent="0" algn="l">
              <a:lnSpc>
                <a:spcPts val="10800"/>
              </a:lnSpc>
              <a:spcBef>
                <a:spcPct val="0"/>
              </a:spcBef>
            </a:pPr>
            <a:r>
              <a:rPr lang="en-US" sz="7200" dirty="0">
                <a:solidFill>
                  <a:srgbClr val="000000"/>
                </a:solidFill>
                <a:latin typeface="DM Sans Bold"/>
              </a:rPr>
              <a:t>Smoothing(Filtering) a time series</a:t>
            </a:r>
          </a:p>
        </p:txBody>
      </p:sp>
      <p:sp>
        <p:nvSpPr>
          <p:cNvPr id="15" name="AutoShape 23">
            <a:extLst>
              <a:ext uri="{FF2B5EF4-FFF2-40B4-BE49-F238E27FC236}">
                <a16:creationId xmlns:a16="http://schemas.microsoft.com/office/drawing/2014/main" id="{57632ADB-6DBD-BE9B-E5B5-8C9F6C5EE31A}"/>
              </a:ext>
            </a:extLst>
          </p:cNvPr>
          <p:cNvSpPr/>
          <p:nvPr/>
        </p:nvSpPr>
        <p:spPr>
          <a:xfrm>
            <a:off x="990600" y="2400300"/>
            <a:ext cx="15115652" cy="0"/>
          </a:xfrm>
          <a:prstGeom prst="line">
            <a:avLst/>
          </a:prstGeom>
          <a:ln w="9525" cap="flat">
            <a:solidFill>
              <a:srgbClr val="000000"/>
            </a:solidFill>
            <a:prstDash val="solid"/>
            <a:headEnd type="none" w="sm" len="sm"/>
            <a:tailEnd type="none" w="sm" len="sm"/>
          </a:ln>
        </p:spPr>
        <p:txBody>
          <a:bodyPr/>
          <a:lstStyle/>
          <a:p>
            <a:endParaRPr lang="en-US"/>
          </a:p>
        </p:txBody>
      </p:sp>
      <p:sp>
        <p:nvSpPr>
          <p:cNvPr id="16" name="TextBox 15">
            <a:extLst>
              <a:ext uri="{FF2B5EF4-FFF2-40B4-BE49-F238E27FC236}">
                <a16:creationId xmlns:a16="http://schemas.microsoft.com/office/drawing/2014/main" id="{BAC29D6F-2564-3951-AB1A-CA71A1B7C4DD}"/>
              </a:ext>
            </a:extLst>
          </p:cNvPr>
          <p:cNvSpPr txBox="1"/>
          <p:nvPr/>
        </p:nvSpPr>
        <p:spPr>
          <a:xfrm>
            <a:off x="990600" y="3071666"/>
            <a:ext cx="16306800" cy="6001643"/>
          </a:xfrm>
          <a:prstGeom prst="rect">
            <a:avLst/>
          </a:prstGeom>
          <a:noFill/>
        </p:spPr>
        <p:txBody>
          <a:bodyPr wrap="square" rtlCol="0">
            <a:spAutoFit/>
          </a:bodyPr>
          <a:lstStyle/>
          <a:p>
            <a:r>
              <a:rPr lang="en-US" sz="4800" dirty="0"/>
              <a:t>Smoothing is a form of filtering which produces a time series in which the importance of spectral components at high frequency is reduced. </a:t>
            </a:r>
          </a:p>
          <a:p>
            <a:endParaRPr lang="en-US" sz="4800" dirty="0"/>
          </a:p>
          <a:p>
            <a:pPr marL="685800" indent="-685800">
              <a:buFont typeface="Arial" panose="020B0604020202020204" pitchFamily="34" charset="0"/>
              <a:buChar char="•"/>
            </a:pPr>
            <a:r>
              <a:rPr lang="en-US" sz="4800" dirty="0"/>
              <a:t>Kernel smoothing</a:t>
            </a:r>
          </a:p>
          <a:p>
            <a:pPr marL="685800" indent="-685800">
              <a:buFont typeface="Arial" panose="020B0604020202020204" pitchFamily="34" charset="0"/>
              <a:buChar char="•"/>
            </a:pPr>
            <a:r>
              <a:rPr lang="en-US" sz="4800" dirty="0"/>
              <a:t>Loess Smoothing</a:t>
            </a:r>
          </a:p>
          <a:p>
            <a:pPr marL="685800" indent="-685800">
              <a:buFont typeface="Arial" panose="020B0604020202020204" pitchFamily="34" charset="0"/>
              <a:buChar char="•"/>
            </a:pPr>
            <a:r>
              <a:rPr lang="en-US" sz="4800" dirty="0"/>
              <a:t>Splines Smoothing</a:t>
            </a:r>
          </a:p>
          <a:p>
            <a:pPr marL="685800" indent="-685800">
              <a:buFont typeface="Arial" panose="020B0604020202020204" pitchFamily="34" charset="0"/>
              <a:buChar char="•"/>
            </a:pPr>
            <a:r>
              <a:rPr lang="en-US" sz="4800" dirty="0"/>
              <a:t>Smoothing one series as a function of another</a:t>
            </a:r>
          </a:p>
        </p:txBody>
      </p:sp>
      <p:sp>
        <p:nvSpPr>
          <p:cNvPr id="17" name="AutoShape 2">
            <a:extLst>
              <a:ext uri="{FF2B5EF4-FFF2-40B4-BE49-F238E27FC236}">
                <a16:creationId xmlns:a16="http://schemas.microsoft.com/office/drawing/2014/main" id="{B884FC7E-7FE9-2E26-45B8-666C06AABC87}"/>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89533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1028700" y="1019175"/>
            <a:ext cx="8115299" cy="1381125"/>
          </a:xfrm>
          <a:prstGeom prst="rect">
            <a:avLst/>
          </a:prstGeom>
        </p:spPr>
        <p:txBody>
          <a:bodyPr lIns="0" tIns="0" rIns="0" bIns="0" rtlCol="0" anchor="t">
            <a:spAutoFit/>
          </a:bodyPr>
          <a:lstStyle/>
          <a:p>
            <a:pPr>
              <a:lnSpc>
                <a:spcPts val="10800"/>
              </a:lnSpc>
              <a:spcBef>
                <a:spcPct val="0"/>
              </a:spcBef>
            </a:pPr>
            <a:r>
              <a:rPr lang="en-US" sz="9000" dirty="0">
                <a:solidFill>
                  <a:srgbClr val="000000"/>
                </a:solidFill>
                <a:latin typeface="DM Sans Bold"/>
              </a:rPr>
              <a:t>Model: ARIMA</a:t>
            </a:r>
          </a:p>
        </p:txBody>
      </p:sp>
      <p:sp>
        <p:nvSpPr>
          <p:cNvPr id="15" name="AutoShape 15"/>
          <p:cNvSpPr/>
          <p:nvPr/>
        </p:nvSpPr>
        <p:spPr>
          <a:xfrm rot="1008">
            <a:off x="685799" y="2429057"/>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16" name="TextBox 15">
            <a:extLst>
              <a:ext uri="{FF2B5EF4-FFF2-40B4-BE49-F238E27FC236}">
                <a16:creationId xmlns:a16="http://schemas.microsoft.com/office/drawing/2014/main" id="{D062257C-1BE3-9AE8-6B36-74D48E5037EF}"/>
              </a:ext>
            </a:extLst>
          </p:cNvPr>
          <p:cNvSpPr txBox="1"/>
          <p:nvPr/>
        </p:nvSpPr>
        <p:spPr>
          <a:xfrm>
            <a:off x="685799" y="2786060"/>
            <a:ext cx="16746416" cy="3877985"/>
          </a:xfrm>
          <a:prstGeom prst="rect">
            <a:avLst/>
          </a:prstGeom>
          <a:noFill/>
        </p:spPr>
        <p:txBody>
          <a:bodyPr wrap="square" rtlCol="0">
            <a:spAutoFit/>
          </a:bodyPr>
          <a:lstStyle/>
          <a:p>
            <a:r>
              <a:rPr lang="en-US" sz="4800" dirty="0"/>
              <a:t>The Auto-Regressive Integrated Moving Average (ARIMA) are a class of linear models that is capable of representing stationary as well as non-stationary time series.  </a:t>
            </a:r>
          </a:p>
          <a:p>
            <a:endParaRPr lang="en-US" sz="4800" dirty="0"/>
          </a:p>
          <a:p>
            <a:pPr algn="ctr"/>
            <a:r>
              <a:rPr lang="en-US" sz="5400" b="1" dirty="0"/>
              <a:t>ARIMA (p, d, q)</a:t>
            </a:r>
            <a:endParaRPr lang="en-US" sz="2000" b="1" dirty="0"/>
          </a:p>
        </p:txBody>
      </p:sp>
      <p:cxnSp>
        <p:nvCxnSpPr>
          <p:cNvPr id="18" name="Straight Arrow Connector 17">
            <a:extLst>
              <a:ext uri="{FF2B5EF4-FFF2-40B4-BE49-F238E27FC236}">
                <a16:creationId xmlns:a16="http://schemas.microsoft.com/office/drawing/2014/main" id="{C5C6DA0C-A423-286B-64B2-2605FF5EBC0C}"/>
              </a:ext>
            </a:extLst>
          </p:cNvPr>
          <p:cNvCxnSpPr>
            <a:cxnSpLocks/>
          </p:cNvCxnSpPr>
          <p:nvPr/>
        </p:nvCxnSpPr>
        <p:spPr>
          <a:xfrm flipH="1">
            <a:off x="8305800" y="6664045"/>
            <a:ext cx="1143001" cy="9178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BE3137A-89F3-F4C6-35B8-75DFF4382730}"/>
              </a:ext>
            </a:extLst>
          </p:cNvPr>
          <p:cNvCxnSpPr>
            <a:cxnSpLocks/>
          </p:cNvCxnSpPr>
          <p:nvPr/>
        </p:nvCxnSpPr>
        <p:spPr>
          <a:xfrm>
            <a:off x="11125200" y="6667500"/>
            <a:ext cx="986204" cy="64597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8FA740-7F2C-E381-2784-85E2FCAECD9C}"/>
              </a:ext>
            </a:extLst>
          </p:cNvPr>
          <p:cNvCxnSpPr>
            <a:cxnSpLocks/>
          </p:cNvCxnSpPr>
          <p:nvPr/>
        </p:nvCxnSpPr>
        <p:spPr>
          <a:xfrm>
            <a:off x="10287000" y="6664045"/>
            <a:ext cx="0" cy="18322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45BB6E-7050-1D1E-331B-57CFCE47734E}"/>
              </a:ext>
            </a:extLst>
          </p:cNvPr>
          <p:cNvSpPr txBox="1"/>
          <p:nvPr/>
        </p:nvSpPr>
        <p:spPr>
          <a:xfrm>
            <a:off x="5688305" y="7581900"/>
            <a:ext cx="2635080" cy="707886"/>
          </a:xfrm>
          <a:prstGeom prst="rect">
            <a:avLst/>
          </a:prstGeom>
          <a:noFill/>
        </p:spPr>
        <p:txBody>
          <a:bodyPr wrap="none" rtlCol="0">
            <a:spAutoFit/>
          </a:bodyPr>
          <a:lstStyle/>
          <a:p>
            <a:r>
              <a:rPr lang="en-US" sz="4000" dirty="0">
                <a:solidFill>
                  <a:srgbClr val="FF0000"/>
                </a:solidFill>
              </a:rPr>
              <a:t>Order of AR</a:t>
            </a:r>
            <a:endParaRPr lang="en-US" dirty="0">
              <a:solidFill>
                <a:srgbClr val="FF0000"/>
              </a:solidFill>
            </a:endParaRPr>
          </a:p>
        </p:txBody>
      </p:sp>
      <p:sp>
        <p:nvSpPr>
          <p:cNvPr id="32" name="TextBox 31">
            <a:extLst>
              <a:ext uri="{FF2B5EF4-FFF2-40B4-BE49-F238E27FC236}">
                <a16:creationId xmlns:a16="http://schemas.microsoft.com/office/drawing/2014/main" id="{6A4E3B35-DEC0-AD3A-96C1-CA9380546814}"/>
              </a:ext>
            </a:extLst>
          </p:cNvPr>
          <p:cNvSpPr txBox="1"/>
          <p:nvPr/>
        </p:nvSpPr>
        <p:spPr>
          <a:xfrm>
            <a:off x="8349180" y="8650793"/>
            <a:ext cx="4935710" cy="707886"/>
          </a:xfrm>
          <a:prstGeom prst="rect">
            <a:avLst/>
          </a:prstGeom>
          <a:noFill/>
        </p:spPr>
        <p:txBody>
          <a:bodyPr wrap="none" rtlCol="0">
            <a:spAutoFit/>
          </a:bodyPr>
          <a:lstStyle/>
          <a:p>
            <a:r>
              <a:rPr lang="en-US" sz="4000" dirty="0">
                <a:solidFill>
                  <a:srgbClr val="FF0000"/>
                </a:solidFill>
              </a:rPr>
              <a:t>Order of “differencing”</a:t>
            </a:r>
            <a:endParaRPr lang="en-US" dirty="0">
              <a:solidFill>
                <a:srgbClr val="FF0000"/>
              </a:solidFill>
            </a:endParaRPr>
          </a:p>
        </p:txBody>
      </p:sp>
      <p:sp>
        <p:nvSpPr>
          <p:cNvPr id="33" name="TextBox 32">
            <a:extLst>
              <a:ext uri="{FF2B5EF4-FFF2-40B4-BE49-F238E27FC236}">
                <a16:creationId xmlns:a16="http://schemas.microsoft.com/office/drawing/2014/main" id="{6E58B38A-0319-0FAE-FBA1-667B421D9B53}"/>
              </a:ext>
            </a:extLst>
          </p:cNvPr>
          <p:cNvSpPr txBox="1"/>
          <p:nvPr/>
        </p:nvSpPr>
        <p:spPr>
          <a:xfrm>
            <a:off x="11887200" y="7467965"/>
            <a:ext cx="2795381" cy="707886"/>
          </a:xfrm>
          <a:prstGeom prst="rect">
            <a:avLst/>
          </a:prstGeom>
          <a:noFill/>
        </p:spPr>
        <p:txBody>
          <a:bodyPr wrap="none" rtlCol="0">
            <a:spAutoFit/>
          </a:bodyPr>
          <a:lstStyle/>
          <a:p>
            <a:r>
              <a:rPr lang="en-US" sz="4000" dirty="0">
                <a:solidFill>
                  <a:srgbClr val="FF0000"/>
                </a:solidFill>
              </a:rPr>
              <a:t>Order of MA</a:t>
            </a:r>
            <a:endParaRPr lang="en-US" dirty="0">
              <a:solidFill>
                <a:srgbClr val="FF0000"/>
              </a:solidFill>
            </a:endParaRPr>
          </a:p>
        </p:txBody>
      </p:sp>
    </p:spTree>
    <p:extLst>
      <p:ext uri="{BB962C8B-B14F-4D97-AF65-F5344CB8AC3E}">
        <p14:creationId xmlns:p14="http://schemas.microsoft.com/office/powerpoint/2010/main" val="1734762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86AAD2-71A1-7081-2229-46BB8ED2F985}"/>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866847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49A47-9678-63A4-D7F5-BA1B28155B7A}"/>
              </a:ext>
            </a:extLst>
          </p:cNvPr>
          <p:cNvPicPr>
            <a:picLocks noChangeAspect="1"/>
          </p:cNvPicPr>
          <p:nvPr/>
        </p:nvPicPr>
        <p:blipFill>
          <a:blip r:embed="rId2"/>
          <a:stretch>
            <a:fillRect/>
          </a:stretch>
        </p:blipFill>
        <p:spPr>
          <a:xfrm>
            <a:off x="1691054" y="620556"/>
            <a:ext cx="14020800" cy="1578288"/>
          </a:xfrm>
          <a:prstGeom prst="rect">
            <a:avLst/>
          </a:prstGeom>
        </p:spPr>
      </p:pic>
      <p:pic>
        <p:nvPicPr>
          <p:cNvPr id="5" name="Picture 4">
            <a:extLst>
              <a:ext uri="{FF2B5EF4-FFF2-40B4-BE49-F238E27FC236}">
                <a16:creationId xmlns:a16="http://schemas.microsoft.com/office/drawing/2014/main" id="{78BBDB7D-E4AD-20BF-7D3E-10C02BAFC06C}"/>
              </a:ext>
            </a:extLst>
          </p:cNvPr>
          <p:cNvPicPr>
            <a:picLocks noChangeAspect="1"/>
          </p:cNvPicPr>
          <p:nvPr/>
        </p:nvPicPr>
        <p:blipFill>
          <a:blip r:embed="rId3"/>
          <a:stretch>
            <a:fillRect/>
          </a:stretch>
        </p:blipFill>
        <p:spPr>
          <a:xfrm>
            <a:off x="2743200" y="2745213"/>
            <a:ext cx="14903613" cy="2171951"/>
          </a:xfrm>
          <a:prstGeom prst="rect">
            <a:avLst/>
          </a:prstGeom>
        </p:spPr>
      </p:pic>
      <p:pic>
        <p:nvPicPr>
          <p:cNvPr id="7" name="Picture 6">
            <a:extLst>
              <a:ext uri="{FF2B5EF4-FFF2-40B4-BE49-F238E27FC236}">
                <a16:creationId xmlns:a16="http://schemas.microsoft.com/office/drawing/2014/main" id="{DA81536E-ACD8-C12C-D28F-B88D7424F3EE}"/>
              </a:ext>
            </a:extLst>
          </p:cNvPr>
          <p:cNvPicPr>
            <a:picLocks noChangeAspect="1"/>
          </p:cNvPicPr>
          <p:nvPr/>
        </p:nvPicPr>
        <p:blipFill rotWithShape="1">
          <a:blip r:embed="rId4"/>
          <a:srcRect l="1283" t="18159" r="1923" b="12840"/>
          <a:stretch/>
        </p:blipFill>
        <p:spPr>
          <a:xfrm>
            <a:off x="2708031" y="5369837"/>
            <a:ext cx="14903613" cy="1645720"/>
          </a:xfrm>
          <a:prstGeom prst="rect">
            <a:avLst/>
          </a:prstGeom>
        </p:spPr>
      </p:pic>
      <p:pic>
        <p:nvPicPr>
          <p:cNvPr id="9" name="Picture 8">
            <a:extLst>
              <a:ext uri="{FF2B5EF4-FFF2-40B4-BE49-F238E27FC236}">
                <a16:creationId xmlns:a16="http://schemas.microsoft.com/office/drawing/2014/main" id="{6EFB9CF1-57EA-F71E-D770-EC8A04A787F7}"/>
              </a:ext>
            </a:extLst>
          </p:cNvPr>
          <p:cNvPicPr>
            <a:picLocks noChangeAspect="1"/>
          </p:cNvPicPr>
          <p:nvPr/>
        </p:nvPicPr>
        <p:blipFill rotWithShape="1">
          <a:blip r:embed="rId5"/>
          <a:srcRect l="1085" t="13758" r="2176" b="8697"/>
          <a:stretch/>
        </p:blipFill>
        <p:spPr>
          <a:xfrm>
            <a:off x="2819400" y="7766063"/>
            <a:ext cx="14751212" cy="1900381"/>
          </a:xfrm>
          <a:prstGeom prst="rect">
            <a:avLst/>
          </a:prstGeom>
        </p:spPr>
      </p:pic>
      <p:sp>
        <p:nvSpPr>
          <p:cNvPr id="10" name="TextBox 9">
            <a:extLst>
              <a:ext uri="{FF2B5EF4-FFF2-40B4-BE49-F238E27FC236}">
                <a16:creationId xmlns:a16="http://schemas.microsoft.com/office/drawing/2014/main" id="{203CE502-6A7A-0BDD-64C3-F034ED6ED78D}"/>
              </a:ext>
            </a:extLst>
          </p:cNvPr>
          <p:cNvSpPr txBox="1"/>
          <p:nvPr/>
        </p:nvSpPr>
        <p:spPr>
          <a:xfrm>
            <a:off x="381000" y="3323356"/>
            <a:ext cx="1963999" cy="1015663"/>
          </a:xfrm>
          <a:prstGeom prst="rect">
            <a:avLst/>
          </a:prstGeom>
          <a:solidFill>
            <a:schemeClr val="bg1"/>
          </a:solidFill>
        </p:spPr>
        <p:txBody>
          <a:bodyPr wrap="none" rtlCol="0">
            <a:spAutoFit/>
          </a:bodyPr>
          <a:lstStyle/>
          <a:p>
            <a:r>
              <a:rPr lang="en-US" sz="5400" dirty="0">
                <a:solidFill>
                  <a:srgbClr val="0000CC"/>
                </a:solidFill>
              </a:rPr>
              <a:t>if d=0</a:t>
            </a:r>
            <a:r>
              <a:rPr lang="en-US" sz="6000" dirty="0">
                <a:solidFill>
                  <a:srgbClr val="0000CC"/>
                </a:solidFill>
              </a:rPr>
              <a:t>,</a:t>
            </a:r>
            <a:endParaRPr lang="en-US" sz="4000" dirty="0">
              <a:solidFill>
                <a:srgbClr val="0000CC"/>
              </a:solidFill>
            </a:endParaRPr>
          </a:p>
        </p:txBody>
      </p:sp>
      <p:sp>
        <p:nvSpPr>
          <p:cNvPr id="11" name="TextBox 10">
            <a:extLst>
              <a:ext uri="{FF2B5EF4-FFF2-40B4-BE49-F238E27FC236}">
                <a16:creationId xmlns:a16="http://schemas.microsoft.com/office/drawing/2014/main" id="{CCDC620C-96FD-1A6E-05B1-A226716C5B2B}"/>
              </a:ext>
            </a:extLst>
          </p:cNvPr>
          <p:cNvSpPr txBox="1"/>
          <p:nvPr/>
        </p:nvSpPr>
        <p:spPr>
          <a:xfrm>
            <a:off x="345830" y="5407867"/>
            <a:ext cx="2362201" cy="1569660"/>
          </a:xfrm>
          <a:prstGeom prst="rect">
            <a:avLst/>
          </a:prstGeom>
          <a:solidFill>
            <a:schemeClr val="bg1"/>
          </a:solidFill>
        </p:spPr>
        <p:txBody>
          <a:bodyPr wrap="square" rtlCol="0">
            <a:spAutoFit/>
          </a:bodyPr>
          <a:lstStyle/>
          <a:p>
            <a:r>
              <a:rPr lang="en-US" sz="4800" dirty="0">
                <a:solidFill>
                  <a:srgbClr val="0000CC"/>
                </a:solidFill>
              </a:rPr>
              <a:t>if d=0, q=0,</a:t>
            </a:r>
            <a:endParaRPr lang="en-US" sz="3200" dirty="0">
              <a:solidFill>
                <a:srgbClr val="0000CC"/>
              </a:solidFill>
            </a:endParaRPr>
          </a:p>
        </p:txBody>
      </p:sp>
      <p:sp>
        <p:nvSpPr>
          <p:cNvPr id="14" name="TextBox 13">
            <a:extLst>
              <a:ext uri="{FF2B5EF4-FFF2-40B4-BE49-F238E27FC236}">
                <a16:creationId xmlns:a16="http://schemas.microsoft.com/office/drawing/2014/main" id="{A407676E-01C9-48C2-83E0-B4DF9414254B}"/>
              </a:ext>
            </a:extLst>
          </p:cNvPr>
          <p:cNvSpPr txBox="1"/>
          <p:nvPr/>
        </p:nvSpPr>
        <p:spPr>
          <a:xfrm>
            <a:off x="339968" y="8018548"/>
            <a:ext cx="2179759" cy="1569660"/>
          </a:xfrm>
          <a:prstGeom prst="rect">
            <a:avLst/>
          </a:prstGeom>
          <a:solidFill>
            <a:srgbClr val="FFFFFF"/>
          </a:solidFill>
        </p:spPr>
        <p:txBody>
          <a:bodyPr wrap="square" rtlCol="0">
            <a:spAutoFit/>
          </a:bodyPr>
          <a:lstStyle/>
          <a:p>
            <a:r>
              <a:rPr lang="en-US" sz="4800" dirty="0">
                <a:solidFill>
                  <a:srgbClr val="0000CC"/>
                </a:solidFill>
              </a:rPr>
              <a:t>if p=0, d=0</a:t>
            </a:r>
            <a:endParaRPr lang="en-US" sz="3200" dirty="0">
              <a:solidFill>
                <a:srgbClr val="0000CC"/>
              </a:solidFill>
            </a:endParaRPr>
          </a:p>
        </p:txBody>
      </p:sp>
    </p:spTree>
    <p:extLst>
      <p:ext uri="{BB962C8B-B14F-4D97-AF65-F5344CB8AC3E}">
        <p14:creationId xmlns:p14="http://schemas.microsoft.com/office/powerpoint/2010/main" val="1513795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txBody>
          <a:bodyPr/>
          <a:lstStyle/>
          <a:p>
            <a:endParaRPr lang="en-US" dirty="0"/>
          </a:p>
        </p:txBody>
      </p:sp>
      <p:sp>
        <p:nvSpPr>
          <p:cNvPr id="3" name="AutoShape 3"/>
          <p:cNvSpPr/>
          <p:nvPr/>
        </p:nvSpPr>
        <p:spPr>
          <a:xfrm rot="1008">
            <a:off x="1028698" y="3240880"/>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028699" y="1208088"/>
            <a:ext cx="14363702" cy="1384995"/>
          </a:xfrm>
          <a:prstGeom prst="rect">
            <a:avLst/>
          </a:prstGeom>
        </p:spPr>
        <p:txBody>
          <a:bodyPr wrap="square" lIns="0" tIns="0" rIns="0" bIns="0" rtlCol="0" anchor="t">
            <a:spAutoFit/>
          </a:bodyPr>
          <a:lstStyle/>
          <a:p>
            <a:pPr>
              <a:lnSpc>
                <a:spcPts val="10800"/>
              </a:lnSpc>
              <a:spcBef>
                <a:spcPct val="0"/>
              </a:spcBef>
            </a:pPr>
            <a:r>
              <a:rPr lang="en-US" sz="9000" dirty="0">
                <a:solidFill>
                  <a:srgbClr val="000000"/>
                </a:solidFill>
                <a:latin typeface="DM Sans Bold"/>
              </a:rPr>
              <a:t>Model: ARIMA (p, d, q)</a:t>
            </a:r>
          </a:p>
        </p:txBody>
      </p:sp>
      <p:sp>
        <p:nvSpPr>
          <p:cNvPr id="20" name="TextBox 19">
            <a:extLst>
              <a:ext uri="{FF2B5EF4-FFF2-40B4-BE49-F238E27FC236}">
                <a16:creationId xmlns:a16="http://schemas.microsoft.com/office/drawing/2014/main" id="{0F125692-EBE9-719B-76F0-62503B7F1CBD}"/>
              </a:ext>
            </a:extLst>
          </p:cNvPr>
          <p:cNvSpPr txBox="1"/>
          <p:nvPr/>
        </p:nvSpPr>
        <p:spPr>
          <a:xfrm flipH="1">
            <a:off x="1706024" y="4245888"/>
            <a:ext cx="14600775" cy="2585323"/>
          </a:xfrm>
          <a:prstGeom prst="rect">
            <a:avLst/>
          </a:prstGeom>
          <a:noFill/>
        </p:spPr>
        <p:txBody>
          <a:bodyPr wrap="square" rtlCol="0">
            <a:spAutoFit/>
          </a:bodyPr>
          <a:lstStyle/>
          <a:p>
            <a:r>
              <a:rPr lang="en-US" sz="5400" dirty="0"/>
              <a:t>ARIMA Model rely heavily on both Autocorrelation (AC) and Partial Autocorrelation (PAC) patterns in time series data.</a:t>
            </a:r>
          </a:p>
        </p:txBody>
      </p:sp>
    </p:spTree>
    <p:extLst>
      <p:ext uri="{BB962C8B-B14F-4D97-AF65-F5344CB8AC3E}">
        <p14:creationId xmlns:p14="http://schemas.microsoft.com/office/powerpoint/2010/main" val="4137930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409573" y="1459966"/>
            <a:ext cx="6024896" cy="1381125"/>
          </a:xfrm>
          <a:prstGeom prst="rect">
            <a:avLst/>
          </a:prstGeom>
        </p:spPr>
        <p:txBody>
          <a:bodyPr lIns="0" tIns="0" rIns="0" bIns="0" rtlCol="0" anchor="t">
            <a:spAutoFit/>
          </a:bodyPr>
          <a:lstStyle/>
          <a:p>
            <a:pPr marL="0" lvl="0" indent="0" algn="l">
              <a:lnSpc>
                <a:spcPts val="10800"/>
              </a:lnSpc>
              <a:spcBef>
                <a:spcPct val="0"/>
              </a:spcBef>
            </a:pPr>
            <a:r>
              <a:rPr lang="en-US" sz="9000">
                <a:solidFill>
                  <a:srgbClr val="000000"/>
                </a:solidFill>
                <a:latin typeface="DM Sans Bold"/>
              </a:rPr>
              <a:t>Overview</a:t>
            </a:r>
          </a:p>
        </p:txBody>
      </p:sp>
      <p:grpSp>
        <p:nvGrpSpPr>
          <p:cNvPr id="4" name="Group 4"/>
          <p:cNvGrpSpPr/>
          <p:nvPr/>
        </p:nvGrpSpPr>
        <p:grpSpPr>
          <a:xfrm>
            <a:off x="1409573" y="4458051"/>
            <a:ext cx="6024896" cy="4651860"/>
            <a:chOff x="0" y="-66675"/>
            <a:chExt cx="8033195" cy="6202481"/>
          </a:xfrm>
        </p:grpSpPr>
        <p:sp>
          <p:nvSpPr>
            <p:cNvPr id="5" name="TextBox 5"/>
            <p:cNvSpPr txBox="1"/>
            <p:nvPr/>
          </p:nvSpPr>
          <p:spPr>
            <a:xfrm>
              <a:off x="0" y="-66675"/>
              <a:ext cx="8033195" cy="68514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DM Sans"/>
                </a:rPr>
                <a:t>What is Time Series?</a:t>
              </a:r>
              <a:endParaRPr lang="en-US" sz="3000" u="none" dirty="0">
                <a:solidFill>
                  <a:srgbClr val="000000"/>
                </a:solidFill>
                <a:latin typeface="DM Sans"/>
              </a:endParaRPr>
            </a:p>
          </p:txBody>
        </p:sp>
        <p:sp>
          <p:nvSpPr>
            <p:cNvPr id="6" name="TextBox 6"/>
            <p:cNvSpPr txBox="1"/>
            <p:nvPr/>
          </p:nvSpPr>
          <p:spPr>
            <a:xfrm>
              <a:off x="0" y="852881"/>
              <a:ext cx="8033195" cy="68514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DM Sans"/>
                </a:rPr>
                <a:t>What is Time Series Analysis?</a:t>
              </a:r>
              <a:endParaRPr lang="en-US" sz="3000" u="none" dirty="0">
                <a:solidFill>
                  <a:srgbClr val="000000"/>
                </a:solidFill>
                <a:latin typeface="DM Sans"/>
              </a:endParaRPr>
            </a:p>
          </p:txBody>
        </p:sp>
        <p:sp>
          <p:nvSpPr>
            <p:cNvPr id="7" name="TextBox 7"/>
            <p:cNvSpPr txBox="1"/>
            <p:nvPr/>
          </p:nvSpPr>
          <p:spPr>
            <a:xfrm>
              <a:off x="0" y="1772437"/>
              <a:ext cx="8033195" cy="68514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DM Sans"/>
                </a:rPr>
                <a:t>Components of Time Series</a:t>
              </a:r>
              <a:endParaRPr lang="en-US" sz="3000" u="none" dirty="0">
                <a:solidFill>
                  <a:srgbClr val="000000"/>
                </a:solidFill>
                <a:latin typeface="DM Sans"/>
              </a:endParaRPr>
            </a:p>
          </p:txBody>
        </p:sp>
        <p:sp>
          <p:nvSpPr>
            <p:cNvPr id="8" name="TextBox 8"/>
            <p:cNvSpPr txBox="1"/>
            <p:nvPr/>
          </p:nvSpPr>
          <p:spPr>
            <a:xfrm>
              <a:off x="0" y="2691993"/>
              <a:ext cx="8033195" cy="68514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DM Sans"/>
                </a:rPr>
                <a:t>Goals of Time Series Analysis</a:t>
              </a:r>
              <a:endParaRPr lang="en-US" sz="3000" u="none" dirty="0">
                <a:solidFill>
                  <a:srgbClr val="000000"/>
                </a:solidFill>
                <a:latin typeface="DM Sans"/>
              </a:endParaRPr>
            </a:p>
          </p:txBody>
        </p:sp>
        <p:sp>
          <p:nvSpPr>
            <p:cNvPr id="9" name="TextBox 9"/>
            <p:cNvSpPr txBox="1"/>
            <p:nvPr/>
          </p:nvSpPr>
          <p:spPr>
            <a:xfrm>
              <a:off x="0" y="3611549"/>
              <a:ext cx="8033195" cy="68514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DM Sans"/>
                </a:rPr>
                <a:t>Types of Models</a:t>
              </a:r>
              <a:endParaRPr lang="en-US" sz="3000" u="none" dirty="0">
                <a:solidFill>
                  <a:srgbClr val="000000"/>
                </a:solidFill>
                <a:latin typeface="DM Sans"/>
              </a:endParaRPr>
            </a:p>
          </p:txBody>
        </p:sp>
        <p:sp>
          <p:nvSpPr>
            <p:cNvPr id="10" name="TextBox 10"/>
            <p:cNvSpPr txBox="1"/>
            <p:nvPr/>
          </p:nvSpPr>
          <p:spPr>
            <a:xfrm>
              <a:off x="0" y="5450661"/>
              <a:ext cx="8033195" cy="685145"/>
            </a:xfrm>
            <a:prstGeom prst="rect">
              <a:avLst/>
            </a:prstGeom>
          </p:spPr>
          <p:txBody>
            <a:bodyPr lIns="0" tIns="0" rIns="0" bIns="0" rtlCol="0" anchor="t">
              <a:spAutoFit/>
            </a:bodyPr>
            <a:lstStyle/>
            <a:p>
              <a:pPr marL="323850" lvl="1">
                <a:lnSpc>
                  <a:spcPts val="4200"/>
                </a:lnSpc>
              </a:pPr>
              <a:endParaRPr lang="en-US" sz="3000" dirty="0">
                <a:solidFill>
                  <a:srgbClr val="000000"/>
                </a:solidFill>
                <a:latin typeface="DM Sans"/>
              </a:endParaRPr>
            </a:p>
          </p:txBody>
        </p:sp>
        <p:sp>
          <p:nvSpPr>
            <p:cNvPr id="11" name="TextBox 11"/>
            <p:cNvSpPr txBox="1"/>
            <p:nvPr/>
          </p:nvSpPr>
          <p:spPr>
            <a:xfrm>
              <a:off x="0" y="4531104"/>
              <a:ext cx="8033195" cy="685145"/>
            </a:xfrm>
            <a:prstGeom prst="rect">
              <a:avLst/>
            </a:prstGeom>
          </p:spPr>
          <p:txBody>
            <a:bodyPr lIns="0" tIns="0" rIns="0" bIns="0" rtlCol="0" anchor="t">
              <a:spAutoFit/>
            </a:bodyPr>
            <a:lstStyle/>
            <a:p>
              <a:pPr marL="323850" lvl="1">
                <a:lnSpc>
                  <a:spcPts val="4200"/>
                </a:lnSpc>
              </a:pPr>
              <a:endParaRPr lang="en-US" sz="3000" u="none" dirty="0">
                <a:solidFill>
                  <a:srgbClr val="000000"/>
                </a:solidFill>
                <a:latin typeface="DM Sans"/>
              </a:endParaRPr>
            </a:p>
          </p:txBody>
        </p:sp>
      </p:grpSp>
      <p:grpSp>
        <p:nvGrpSpPr>
          <p:cNvPr id="12" name="Group 12"/>
          <p:cNvGrpSpPr/>
          <p:nvPr/>
        </p:nvGrpSpPr>
        <p:grpSpPr>
          <a:xfrm>
            <a:off x="8951073" y="4364653"/>
            <a:ext cx="7574152" cy="4976091"/>
            <a:chOff x="0" y="-499180"/>
            <a:chExt cx="10098870" cy="6634787"/>
          </a:xfrm>
        </p:grpSpPr>
        <p:sp>
          <p:nvSpPr>
            <p:cNvPr id="13" name="TextBox 13"/>
            <p:cNvSpPr txBox="1"/>
            <p:nvPr/>
          </p:nvSpPr>
          <p:spPr>
            <a:xfrm>
              <a:off x="0" y="5450462"/>
              <a:ext cx="10098870" cy="685145"/>
            </a:xfrm>
            <a:prstGeom prst="rect">
              <a:avLst/>
            </a:prstGeom>
          </p:spPr>
          <p:txBody>
            <a:bodyPr lIns="0" tIns="0" rIns="0" bIns="0" rtlCol="0" anchor="t">
              <a:spAutoFit/>
            </a:bodyPr>
            <a:lstStyle/>
            <a:p>
              <a:pPr marL="323850" lvl="1">
                <a:lnSpc>
                  <a:spcPts val="4200"/>
                </a:lnSpc>
              </a:pPr>
              <a:endParaRPr lang="en-US" sz="3000" dirty="0">
                <a:solidFill>
                  <a:srgbClr val="000000"/>
                </a:solidFill>
                <a:latin typeface="DM Sans"/>
              </a:endParaRPr>
            </a:p>
          </p:txBody>
        </p:sp>
        <p:sp>
          <p:nvSpPr>
            <p:cNvPr id="14" name="TextBox 14"/>
            <p:cNvSpPr txBox="1"/>
            <p:nvPr/>
          </p:nvSpPr>
          <p:spPr>
            <a:xfrm>
              <a:off x="0" y="852881"/>
              <a:ext cx="10098870" cy="1403291"/>
            </a:xfrm>
            <a:prstGeom prst="rect">
              <a:avLst/>
            </a:prstGeom>
          </p:spPr>
          <p:txBody>
            <a:bodyPr lIns="0" tIns="0" rIns="0" bIns="0" rtlCol="0" anchor="t">
              <a:spAutoFit/>
            </a:bodyPr>
            <a:lstStyle/>
            <a:p>
              <a:pPr marL="647700" lvl="1" indent="-323850">
                <a:lnSpc>
                  <a:spcPts val="4200"/>
                </a:lnSpc>
                <a:buFont typeface="Arial"/>
                <a:buChar char="•"/>
              </a:pPr>
              <a:endParaRPr lang="en-US" sz="3000" dirty="0">
                <a:solidFill>
                  <a:srgbClr val="000000"/>
                </a:solidFill>
                <a:latin typeface="DM Sans"/>
              </a:endParaRPr>
            </a:p>
            <a:p>
              <a:pPr marL="647700" lvl="1" indent="-323850">
                <a:lnSpc>
                  <a:spcPts val="4200"/>
                </a:lnSpc>
                <a:buFont typeface="Arial"/>
                <a:buChar char="•"/>
              </a:pPr>
              <a:r>
                <a:rPr lang="en-US" sz="3000" dirty="0">
                  <a:solidFill>
                    <a:srgbClr val="000000"/>
                  </a:solidFill>
                  <a:latin typeface="DM Sans"/>
                </a:rPr>
                <a:t>Application</a:t>
              </a:r>
              <a:endParaRPr lang="en-US" sz="3000" u="none" dirty="0">
                <a:solidFill>
                  <a:srgbClr val="000000"/>
                </a:solidFill>
                <a:latin typeface="DM Sans"/>
              </a:endParaRPr>
            </a:p>
          </p:txBody>
        </p:sp>
        <p:sp>
          <p:nvSpPr>
            <p:cNvPr id="15" name="TextBox 15"/>
            <p:cNvSpPr txBox="1"/>
            <p:nvPr/>
          </p:nvSpPr>
          <p:spPr>
            <a:xfrm>
              <a:off x="0" y="-499180"/>
              <a:ext cx="10098870" cy="2154436"/>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000000"/>
                  </a:solidFill>
                  <a:latin typeface="DM Sans"/>
                </a:rPr>
                <a:t>Model: ARIMA</a:t>
              </a:r>
            </a:p>
            <a:p>
              <a:pPr marL="647700" lvl="1" indent="-323850">
                <a:lnSpc>
                  <a:spcPts val="4200"/>
                </a:lnSpc>
                <a:buFont typeface="Arial"/>
                <a:buChar char="•"/>
              </a:pPr>
              <a:r>
                <a:rPr lang="en-US" sz="3000" dirty="0">
                  <a:solidFill>
                    <a:srgbClr val="000000"/>
                  </a:solidFill>
                  <a:latin typeface="DM Sans"/>
                </a:rPr>
                <a:t>Model: SARIMA</a:t>
              </a:r>
            </a:p>
            <a:p>
              <a:pPr marL="781050" lvl="1" indent="-457200">
                <a:lnSpc>
                  <a:spcPts val="4200"/>
                </a:lnSpc>
                <a:buFont typeface="Arial" panose="020B0604020202020204" pitchFamily="34" charset="0"/>
                <a:buChar char="•"/>
              </a:pPr>
              <a:r>
                <a:rPr lang="en-US" sz="3000" dirty="0">
                  <a:solidFill>
                    <a:srgbClr val="000000"/>
                  </a:solidFill>
                  <a:latin typeface="DM Sans"/>
                </a:rPr>
                <a:t>Mathematical Example</a:t>
              </a:r>
              <a:endParaRPr lang="en-US" sz="3000" u="none" dirty="0">
                <a:solidFill>
                  <a:srgbClr val="000000"/>
                </a:solidFill>
                <a:latin typeface="DM Sans"/>
              </a:endParaRPr>
            </a:p>
          </p:txBody>
        </p:sp>
        <p:sp>
          <p:nvSpPr>
            <p:cNvPr id="16" name="TextBox 16"/>
            <p:cNvSpPr txBox="1"/>
            <p:nvPr/>
          </p:nvSpPr>
          <p:spPr>
            <a:xfrm>
              <a:off x="0" y="3611450"/>
              <a:ext cx="10098870" cy="685145"/>
            </a:xfrm>
            <a:prstGeom prst="rect">
              <a:avLst/>
            </a:prstGeom>
          </p:spPr>
          <p:txBody>
            <a:bodyPr lIns="0" tIns="0" rIns="0" bIns="0" rtlCol="0" anchor="t">
              <a:spAutoFit/>
            </a:bodyPr>
            <a:lstStyle/>
            <a:p>
              <a:pPr marL="323850" lvl="1">
                <a:lnSpc>
                  <a:spcPts val="4200"/>
                </a:lnSpc>
              </a:pPr>
              <a:endParaRPr lang="en-US" sz="3000" dirty="0">
                <a:solidFill>
                  <a:srgbClr val="000000"/>
                </a:solidFill>
                <a:latin typeface="DM Sans"/>
              </a:endParaRPr>
            </a:p>
          </p:txBody>
        </p:sp>
        <p:sp>
          <p:nvSpPr>
            <p:cNvPr id="17" name="TextBox 17"/>
            <p:cNvSpPr txBox="1"/>
            <p:nvPr/>
          </p:nvSpPr>
          <p:spPr>
            <a:xfrm>
              <a:off x="0" y="4530957"/>
              <a:ext cx="10098870" cy="685145"/>
            </a:xfrm>
            <a:prstGeom prst="rect">
              <a:avLst/>
            </a:prstGeom>
          </p:spPr>
          <p:txBody>
            <a:bodyPr lIns="0" tIns="0" rIns="0" bIns="0" rtlCol="0" anchor="t">
              <a:spAutoFit/>
            </a:bodyPr>
            <a:lstStyle/>
            <a:p>
              <a:pPr marL="323850" lvl="1">
                <a:lnSpc>
                  <a:spcPts val="4200"/>
                </a:lnSpc>
              </a:pPr>
              <a:endParaRPr lang="en-US" sz="3000" dirty="0">
                <a:solidFill>
                  <a:srgbClr val="000000"/>
                </a:solidFill>
                <a:latin typeface="DM Sans"/>
              </a:endParaRPr>
            </a:p>
          </p:txBody>
        </p:sp>
        <p:sp>
          <p:nvSpPr>
            <p:cNvPr id="18" name="TextBox 18"/>
            <p:cNvSpPr txBox="1"/>
            <p:nvPr/>
          </p:nvSpPr>
          <p:spPr>
            <a:xfrm>
              <a:off x="0" y="1772437"/>
              <a:ext cx="10098870" cy="1403291"/>
            </a:xfrm>
            <a:prstGeom prst="rect">
              <a:avLst/>
            </a:prstGeom>
          </p:spPr>
          <p:txBody>
            <a:bodyPr lIns="0" tIns="0" rIns="0" bIns="0" rtlCol="0" anchor="t">
              <a:spAutoFit/>
            </a:bodyPr>
            <a:lstStyle/>
            <a:p>
              <a:pPr marL="647700" lvl="1" indent="-323850">
                <a:lnSpc>
                  <a:spcPts val="4200"/>
                </a:lnSpc>
                <a:buFont typeface="Arial"/>
                <a:buChar char="•"/>
              </a:pPr>
              <a:endParaRPr lang="en-US" sz="3000" dirty="0">
                <a:solidFill>
                  <a:srgbClr val="000000"/>
                </a:solidFill>
                <a:latin typeface="DM Sans"/>
              </a:endParaRPr>
            </a:p>
            <a:p>
              <a:pPr marL="647700" lvl="1" indent="-323850">
                <a:lnSpc>
                  <a:spcPts val="4200"/>
                </a:lnSpc>
                <a:buFont typeface="Arial"/>
                <a:buChar char="•"/>
              </a:pPr>
              <a:r>
                <a:rPr lang="en-US" sz="3000" dirty="0">
                  <a:solidFill>
                    <a:srgbClr val="000000"/>
                  </a:solidFill>
                  <a:latin typeface="DM Sans"/>
                </a:rPr>
                <a:t>Advantages &amp; Disadvantages</a:t>
              </a:r>
            </a:p>
          </p:txBody>
        </p:sp>
        <p:sp>
          <p:nvSpPr>
            <p:cNvPr id="19" name="TextBox 19"/>
            <p:cNvSpPr txBox="1"/>
            <p:nvPr/>
          </p:nvSpPr>
          <p:spPr>
            <a:xfrm>
              <a:off x="0" y="2691943"/>
              <a:ext cx="10098870" cy="685145"/>
            </a:xfrm>
            <a:prstGeom prst="rect">
              <a:avLst/>
            </a:prstGeom>
          </p:spPr>
          <p:txBody>
            <a:bodyPr lIns="0" tIns="0" rIns="0" bIns="0" rtlCol="0" anchor="t">
              <a:spAutoFit/>
            </a:bodyPr>
            <a:lstStyle/>
            <a:p>
              <a:pPr marL="323850" lvl="1">
                <a:lnSpc>
                  <a:spcPts val="4200"/>
                </a:lnSpc>
              </a:pPr>
              <a:endParaRPr lang="en-US" sz="3000" dirty="0">
                <a:solidFill>
                  <a:srgbClr val="000000"/>
                </a:solidFill>
                <a:latin typeface="DM Sans"/>
              </a:endParaRPr>
            </a:p>
          </p:txBody>
        </p:sp>
      </p:grpSp>
      <p:sp>
        <p:nvSpPr>
          <p:cNvPr id="20" name="AutoShape 20"/>
          <p:cNvSpPr/>
          <p:nvPr/>
        </p:nvSpPr>
        <p:spPr>
          <a:xfrm>
            <a:off x="1409573" y="3629073"/>
            <a:ext cx="15115652"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2296">
            <a:off x="10542780" y="-3887255"/>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028696" y="1019175"/>
            <a:ext cx="15125704" cy="2769989"/>
          </a:xfrm>
          <a:prstGeom prst="rect">
            <a:avLst/>
          </a:prstGeom>
        </p:spPr>
        <p:txBody>
          <a:bodyPr wrap="square" lIns="0" tIns="0" rIns="0" bIns="0" rtlCol="0" anchor="t">
            <a:spAutoFit/>
          </a:bodyPr>
          <a:lstStyle/>
          <a:p>
            <a:pPr>
              <a:lnSpc>
                <a:spcPts val="10800"/>
              </a:lnSpc>
              <a:spcBef>
                <a:spcPct val="0"/>
              </a:spcBef>
            </a:pPr>
            <a:r>
              <a:rPr lang="en-US" sz="9000" dirty="0">
                <a:solidFill>
                  <a:srgbClr val="000000"/>
                </a:solidFill>
                <a:latin typeface="DM Sans" panose="020B0604020202020204" charset="0"/>
                <a:ea typeface="Yu Mincho Demibold" panose="02020600000000000000" pitchFamily="18" charset="-128"/>
              </a:rPr>
              <a:t>Machine Learning Algorithm of ARIMA model</a:t>
            </a:r>
          </a:p>
        </p:txBody>
      </p:sp>
      <p:pic>
        <p:nvPicPr>
          <p:cNvPr id="7" name="Picture 6">
            <a:extLst>
              <a:ext uri="{FF2B5EF4-FFF2-40B4-BE49-F238E27FC236}">
                <a16:creationId xmlns:a16="http://schemas.microsoft.com/office/drawing/2014/main" id="{A933774A-7DC4-E9ED-2BCD-7F91B26D36F4}"/>
              </a:ext>
            </a:extLst>
          </p:cNvPr>
          <p:cNvPicPr>
            <a:picLocks noChangeAspect="1"/>
          </p:cNvPicPr>
          <p:nvPr/>
        </p:nvPicPr>
        <p:blipFill>
          <a:blip r:embed="rId3"/>
          <a:stretch>
            <a:fillRect/>
          </a:stretch>
        </p:blipFill>
        <p:spPr>
          <a:xfrm>
            <a:off x="1659651" y="4000500"/>
            <a:ext cx="14494749" cy="5524500"/>
          </a:xfrm>
          <a:prstGeom prst="rect">
            <a:avLst/>
          </a:prstGeom>
        </p:spPr>
      </p:pic>
    </p:spTree>
    <p:extLst>
      <p:ext uri="{BB962C8B-B14F-4D97-AF65-F5344CB8AC3E}">
        <p14:creationId xmlns:p14="http://schemas.microsoft.com/office/powerpoint/2010/main" val="1811202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F040D6-F86E-7BD1-D06A-53FD1F3EDF05}"/>
              </a:ext>
            </a:extLst>
          </p:cNvPr>
          <p:cNvPicPr>
            <a:picLocks noChangeAspect="1"/>
          </p:cNvPicPr>
          <p:nvPr/>
        </p:nvPicPr>
        <p:blipFill rotWithShape="1">
          <a:blip r:embed="rId2"/>
          <a:srcRect l="8333" t="14445" r="17500" b="2593"/>
          <a:stretch/>
        </p:blipFill>
        <p:spPr>
          <a:xfrm>
            <a:off x="2739118" y="1993614"/>
            <a:ext cx="12272282" cy="7721886"/>
          </a:xfrm>
          <a:prstGeom prst="rect">
            <a:avLst/>
          </a:prstGeom>
        </p:spPr>
      </p:pic>
      <p:sp>
        <p:nvSpPr>
          <p:cNvPr id="4" name="TextBox 4">
            <a:extLst>
              <a:ext uri="{FF2B5EF4-FFF2-40B4-BE49-F238E27FC236}">
                <a16:creationId xmlns:a16="http://schemas.microsoft.com/office/drawing/2014/main" id="{2E05CE91-8640-A790-2466-07AC0BB3766B}"/>
              </a:ext>
            </a:extLst>
          </p:cNvPr>
          <p:cNvSpPr txBox="1"/>
          <p:nvPr/>
        </p:nvSpPr>
        <p:spPr>
          <a:xfrm>
            <a:off x="914400" y="571500"/>
            <a:ext cx="15240001" cy="1258614"/>
          </a:xfrm>
          <a:prstGeom prst="rect">
            <a:avLst/>
          </a:prstGeom>
        </p:spPr>
        <p:txBody>
          <a:bodyPr wrap="square" lIns="0" tIns="0" rIns="0" bIns="0" rtlCol="0" anchor="t">
            <a:spAutoFit/>
          </a:bodyPr>
          <a:lstStyle/>
          <a:p>
            <a:pPr>
              <a:lnSpc>
                <a:spcPts val="10800"/>
              </a:lnSpc>
              <a:spcBef>
                <a:spcPct val="0"/>
              </a:spcBef>
            </a:pPr>
            <a:r>
              <a:rPr lang="en-US" sz="6000" dirty="0">
                <a:solidFill>
                  <a:srgbClr val="000000"/>
                </a:solidFill>
                <a:latin typeface="DM Sans Bold"/>
              </a:rPr>
              <a:t>The box-Jenkins model building process </a:t>
            </a:r>
          </a:p>
        </p:txBody>
      </p:sp>
    </p:spTree>
    <p:extLst>
      <p:ext uri="{BB962C8B-B14F-4D97-AF65-F5344CB8AC3E}">
        <p14:creationId xmlns:p14="http://schemas.microsoft.com/office/powerpoint/2010/main" val="2311604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280861" flipH="1">
            <a:off x="5081326" y="-8921181"/>
            <a:ext cx="14853377"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txBody>
          <a:bodyPr/>
          <a:lstStyle/>
          <a:p>
            <a:pPr algn="just"/>
            <a:r>
              <a:rPr lang="en-US" dirty="0"/>
              <a:t>.</a:t>
            </a:r>
          </a:p>
        </p:txBody>
      </p:sp>
      <p:sp>
        <p:nvSpPr>
          <p:cNvPr id="3" name="AutoShape 3"/>
          <p:cNvSpPr/>
          <p:nvPr/>
        </p:nvSpPr>
        <p:spPr>
          <a:xfrm rot="1008">
            <a:off x="1028701" y="2097881"/>
            <a:ext cx="16230602" cy="0"/>
          </a:xfrm>
          <a:prstGeom prst="line">
            <a:avLst/>
          </a:prstGeom>
          <a:ln w="9525" cap="flat">
            <a:solidFill>
              <a:srgbClr val="000000"/>
            </a:solidFill>
            <a:prstDash val="solid"/>
            <a:headEnd type="none" w="sm" len="sm"/>
            <a:tailEnd type="none" w="sm" len="sm"/>
          </a:ln>
        </p:spPr>
        <p:txBody>
          <a:bodyPr/>
          <a:lstStyle/>
          <a:p>
            <a:pPr algn="just"/>
            <a:endParaRPr lang="en-US"/>
          </a:p>
        </p:txBody>
      </p:sp>
      <p:sp>
        <p:nvSpPr>
          <p:cNvPr id="14" name="TextBox 13">
            <a:extLst>
              <a:ext uri="{FF2B5EF4-FFF2-40B4-BE49-F238E27FC236}">
                <a16:creationId xmlns:a16="http://schemas.microsoft.com/office/drawing/2014/main" id="{FD59AB18-0121-C80B-CDED-9B982A86FB73}"/>
              </a:ext>
            </a:extLst>
          </p:cNvPr>
          <p:cNvSpPr txBox="1"/>
          <p:nvPr/>
        </p:nvSpPr>
        <p:spPr>
          <a:xfrm>
            <a:off x="1081479" y="4276053"/>
            <a:ext cx="16230602" cy="1938992"/>
          </a:xfrm>
          <a:prstGeom prst="rect">
            <a:avLst/>
          </a:prstGeom>
          <a:noFill/>
        </p:spPr>
        <p:txBody>
          <a:bodyPr wrap="square" rtlCol="0">
            <a:spAutoFit/>
          </a:bodyPr>
          <a:lstStyle/>
          <a:p>
            <a:pPr algn="just"/>
            <a:r>
              <a:rPr lang="en-US" sz="3000" dirty="0">
                <a:latin typeface="Times New Roman" panose="02020603050405020304" pitchFamily="18" charset="0"/>
                <a:cs typeface="Times New Roman" panose="02020603050405020304" pitchFamily="18" charset="0"/>
              </a:rPr>
              <a:t>The Seasonal Autoregressive Integrated Moving Average (SARIMA) algorithm is a step-by-step procedure for modeling and forecasting time series data that exhibit both seasonal and non-seasonal patterns. The Autoregressive (AR), Integrated (I), and Moving Average (MA) parts of the model remain as that of ARIMA. The addition of Seasonality adds robustness to the SARIMA model</a:t>
            </a:r>
          </a:p>
        </p:txBody>
      </p:sp>
      <p:sp>
        <p:nvSpPr>
          <p:cNvPr id="16" name="TextBox 15">
            <a:extLst>
              <a:ext uri="{FF2B5EF4-FFF2-40B4-BE49-F238E27FC236}">
                <a16:creationId xmlns:a16="http://schemas.microsoft.com/office/drawing/2014/main" id="{16F2562D-397D-EEB7-7117-E06B5B14CDFE}"/>
              </a:ext>
            </a:extLst>
          </p:cNvPr>
          <p:cNvSpPr txBox="1"/>
          <p:nvPr/>
        </p:nvSpPr>
        <p:spPr>
          <a:xfrm>
            <a:off x="7277099" y="815517"/>
            <a:ext cx="3733800" cy="1015663"/>
          </a:xfrm>
          <a:prstGeom prst="rect">
            <a:avLst/>
          </a:prstGeom>
          <a:noFill/>
        </p:spPr>
        <p:txBody>
          <a:bodyPr wrap="square" rtlCol="0">
            <a:spAutoFit/>
          </a:bodyPr>
          <a:lstStyle/>
          <a:p>
            <a:pPr algn="just"/>
            <a:r>
              <a:rPr lang="en-US" sz="6000" dirty="0">
                <a:latin typeface="Times New Roman" panose="02020603050405020304" pitchFamily="18" charset="0"/>
                <a:cs typeface="Times New Roman" panose="02020603050405020304" pitchFamily="18" charset="0"/>
              </a:rPr>
              <a:t>SARIMA </a:t>
            </a:r>
          </a:p>
        </p:txBody>
      </p:sp>
      <p:sp>
        <p:nvSpPr>
          <p:cNvPr id="17" name="TextBox 16">
            <a:extLst>
              <a:ext uri="{FF2B5EF4-FFF2-40B4-BE49-F238E27FC236}">
                <a16:creationId xmlns:a16="http://schemas.microsoft.com/office/drawing/2014/main" id="{157F2C4D-8DE6-BC24-37C2-6A229F12A6C4}"/>
              </a:ext>
            </a:extLst>
          </p:cNvPr>
          <p:cNvSpPr txBox="1"/>
          <p:nvPr/>
        </p:nvSpPr>
        <p:spPr>
          <a:xfrm>
            <a:off x="1063336" y="7070922"/>
            <a:ext cx="15621000" cy="1015663"/>
          </a:xfrm>
          <a:prstGeom prst="rect">
            <a:avLst/>
          </a:prstGeom>
          <a:noFill/>
        </p:spPr>
        <p:txBody>
          <a:bodyPr wrap="square" rtlCol="0">
            <a:spAutoFit/>
          </a:bodyPr>
          <a:lstStyle/>
          <a:p>
            <a:pPr algn="just"/>
            <a:r>
              <a:rPr lang="en-US" sz="3000" dirty="0">
                <a:latin typeface="Times New Roman" panose="02020603050405020304" pitchFamily="18" charset="0"/>
                <a:cs typeface="Times New Roman" panose="02020603050405020304" pitchFamily="18" charset="0"/>
              </a:rPr>
              <a:t>They are widely used in various fields, including economics, finance, retail, and climate science, to make informed predictions and decisions based on historical data.</a:t>
            </a:r>
          </a:p>
        </p:txBody>
      </p:sp>
      <p:sp>
        <p:nvSpPr>
          <p:cNvPr id="19" name="TextBox 18">
            <a:extLst>
              <a:ext uri="{FF2B5EF4-FFF2-40B4-BE49-F238E27FC236}">
                <a16:creationId xmlns:a16="http://schemas.microsoft.com/office/drawing/2014/main" id="{6013FBDC-8C43-67A0-30BE-A87619D8E13E}"/>
              </a:ext>
            </a:extLst>
          </p:cNvPr>
          <p:cNvSpPr txBox="1"/>
          <p:nvPr/>
        </p:nvSpPr>
        <p:spPr>
          <a:xfrm>
            <a:off x="1063336" y="2866178"/>
            <a:ext cx="15567668" cy="553998"/>
          </a:xfrm>
          <a:prstGeom prst="rect">
            <a:avLst/>
          </a:prstGeom>
          <a:noFill/>
        </p:spPr>
        <p:txBody>
          <a:bodyPr wrap="square" rtlCol="0">
            <a:spAutoFit/>
          </a:bodyPr>
          <a:lstStyle/>
          <a:p>
            <a:pPr algn="just"/>
            <a:r>
              <a:rPr lang="en-US" sz="3000" dirty="0">
                <a:solidFill>
                  <a:srgbClr val="242424"/>
                </a:solidFill>
                <a:latin typeface="Times New Roman" panose="02020603050405020304" pitchFamily="18" charset="0"/>
                <a:cs typeface="Times New Roman" panose="02020603050405020304" pitchFamily="18" charset="0"/>
              </a:rPr>
              <a:t>ARIMA is superseded by SARIMA in the fact that SARIMA can also accept a seasonal time series</a:t>
            </a:r>
            <a:r>
              <a:rPr lang="en-US" dirty="0">
                <a:solidFill>
                  <a:srgbClr val="242424"/>
                </a:solidFill>
                <a:latin typeface="source-serif-pro"/>
              </a:rPr>
              <a:t>.</a:t>
            </a:r>
            <a:endParaRPr lang="en-US" dirty="0"/>
          </a:p>
        </p:txBody>
      </p:sp>
    </p:spTree>
    <p:extLst>
      <p:ext uri="{BB962C8B-B14F-4D97-AF65-F5344CB8AC3E}">
        <p14:creationId xmlns:p14="http://schemas.microsoft.com/office/powerpoint/2010/main" val="1304489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280861" flipH="1">
            <a:off x="1264700" y="-2532663"/>
            <a:ext cx="14853377"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txBody>
          <a:bodyPr/>
          <a:lstStyle/>
          <a:p>
            <a:pPr algn="just"/>
            <a:r>
              <a:rPr lang="en-US" dirty="0"/>
              <a:t>.</a:t>
            </a:r>
          </a:p>
        </p:txBody>
      </p:sp>
      <p:sp>
        <p:nvSpPr>
          <p:cNvPr id="3" name="AutoShape 3"/>
          <p:cNvSpPr/>
          <p:nvPr/>
        </p:nvSpPr>
        <p:spPr>
          <a:xfrm rot="1008">
            <a:off x="1028701" y="2097881"/>
            <a:ext cx="16230602" cy="0"/>
          </a:xfrm>
          <a:prstGeom prst="line">
            <a:avLst/>
          </a:prstGeom>
          <a:ln w="9525" cap="flat">
            <a:solidFill>
              <a:srgbClr val="000000"/>
            </a:solidFill>
            <a:prstDash val="solid"/>
            <a:headEnd type="none" w="sm" len="sm"/>
            <a:tailEnd type="none" w="sm" len="sm"/>
          </a:ln>
        </p:spPr>
        <p:txBody>
          <a:bodyPr/>
          <a:lstStyle/>
          <a:p>
            <a:pPr algn="just"/>
            <a:endParaRPr lang="en-US"/>
          </a:p>
        </p:txBody>
      </p:sp>
      <p:sp>
        <p:nvSpPr>
          <p:cNvPr id="16" name="TextBox 15">
            <a:extLst>
              <a:ext uri="{FF2B5EF4-FFF2-40B4-BE49-F238E27FC236}">
                <a16:creationId xmlns:a16="http://schemas.microsoft.com/office/drawing/2014/main" id="{16F2562D-397D-EEB7-7117-E06B5B14CDFE}"/>
              </a:ext>
            </a:extLst>
          </p:cNvPr>
          <p:cNvSpPr txBox="1"/>
          <p:nvPr/>
        </p:nvSpPr>
        <p:spPr>
          <a:xfrm>
            <a:off x="7277099" y="815517"/>
            <a:ext cx="3733800" cy="1015663"/>
          </a:xfrm>
          <a:prstGeom prst="rect">
            <a:avLst/>
          </a:prstGeom>
          <a:noFill/>
        </p:spPr>
        <p:txBody>
          <a:bodyPr wrap="square" rtlCol="0">
            <a:spAutoFit/>
          </a:bodyPr>
          <a:lstStyle/>
          <a:p>
            <a:pPr algn="just"/>
            <a:r>
              <a:rPr lang="en-US" sz="6000" dirty="0">
                <a:latin typeface="Times New Roman" panose="02020603050405020304" pitchFamily="18" charset="0"/>
                <a:cs typeface="Times New Roman" panose="02020603050405020304" pitchFamily="18" charset="0"/>
              </a:rPr>
              <a:t>SARIMA </a:t>
            </a:r>
          </a:p>
        </p:txBody>
      </p:sp>
      <p:pic>
        <p:nvPicPr>
          <p:cNvPr id="5" name="Picture 4" descr="A graph of a graph showing the price of a stock market&#10;&#10;Description automatically generated with medium confidence">
            <a:extLst>
              <a:ext uri="{FF2B5EF4-FFF2-40B4-BE49-F238E27FC236}">
                <a16:creationId xmlns:a16="http://schemas.microsoft.com/office/drawing/2014/main" id="{8FBA80C5-07BD-5EF1-7387-BBD45A4B5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6505" y="2296952"/>
            <a:ext cx="10190388" cy="5968914"/>
          </a:xfrm>
          <a:prstGeom prst="rect">
            <a:avLst/>
          </a:prstGeom>
        </p:spPr>
      </p:pic>
      <p:sp>
        <p:nvSpPr>
          <p:cNvPr id="6" name="TextBox 5">
            <a:extLst>
              <a:ext uri="{FF2B5EF4-FFF2-40B4-BE49-F238E27FC236}">
                <a16:creationId xmlns:a16="http://schemas.microsoft.com/office/drawing/2014/main" id="{3B08D693-7EF8-90D4-FD8E-84F37C666155}"/>
              </a:ext>
            </a:extLst>
          </p:cNvPr>
          <p:cNvSpPr txBox="1"/>
          <p:nvPr/>
        </p:nvSpPr>
        <p:spPr>
          <a:xfrm>
            <a:off x="4170856" y="8871319"/>
            <a:ext cx="9521687" cy="553998"/>
          </a:xfrm>
          <a:prstGeom prst="rect">
            <a:avLst/>
          </a:prstGeom>
          <a:noFill/>
        </p:spPr>
        <p:txBody>
          <a:bodyPr wrap="square" rtlCol="0">
            <a:spAutoFit/>
          </a:bodyPr>
          <a:lstStyle/>
          <a:p>
            <a:r>
              <a:rPr lang="en-US" sz="3000" dirty="0">
                <a:latin typeface="Times New Roman" panose="02020603050405020304" pitchFamily="18" charset="0"/>
                <a:cs typeface="Times New Roman" panose="02020603050405020304" pitchFamily="18" charset="0"/>
              </a:rPr>
              <a:t>Figure 01: Forecast value in respect of the period (per year)</a:t>
            </a:r>
          </a:p>
        </p:txBody>
      </p:sp>
    </p:spTree>
    <p:extLst>
      <p:ext uri="{BB962C8B-B14F-4D97-AF65-F5344CB8AC3E}">
        <p14:creationId xmlns:p14="http://schemas.microsoft.com/office/powerpoint/2010/main" val="4075078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70561" y="-3505932"/>
            <a:ext cx="8291789"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6470159" y="245252"/>
            <a:ext cx="1063503" cy="1175670"/>
          </a:xfrm>
          <a:prstGeom prst="rect">
            <a:avLst/>
          </a:prstGeom>
        </p:spPr>
        <p:txBody>
          <a:bodyPr lIns="254000" tIns="254000" rIns="254000" bIns="254000" rtlCol="0" anchor="ctr"/>
          <a:lstStyle/>
          <a:p>
            <a:pPr algn="just">
              <a:lnSpc>
                <a:spcPts val="5739"/>
              </a:lnSpc>
            </a:pPr>
            <a:endParaRPr lang="en-US" sz="4100" dirty="0">
              <a:solidFill>
                <a:srgbClr val="000000"/>
              </a:solidFill>
              <a:latin typeface="DM Sans Bold"/>
            </a:endParaRPr>
          </a:p>
        </p:txBody>
      </p:sp>
      <p:sp>
        <p:nvSpPr>
          <p:cNvPr id="6" name="TextBox 6"/>
          <p:cNvSpPr txBox="1"/>
          <p:nvPr/>
        </p:nvSpPr>
        <p:spPr>
          <a:xfrm>
            <a:off x="1813724" y="2278048"/>
            <a:ext cx="4989698" cy="628377"/>
          </a:xfrm>
          <a:prstGeom prst="rect">
            <a:avLst/>
          </a:prstGeom>
        </p:spPr>
        <p:txBody>
          <a:bodyPr wrap="square" lIns="0" tIns="0" rIns="0" bIns="0" rtlCol="0" anchor="t">
            <a:spAutoFit/>
          </a:bodyPr>
          <a:lstStyle/>
          <a:p>
            <a:pPr algn="ctr">
              <a:lnSpc>
                <a:spcPts val="4944"/>
              </a:lnSpc>
              <a:spcBef>
                <a:spcPct val="0"/>
              </a:spcBef>
            </a:pPr>
            <a:r>
              <a:rPr lang="en-US" sz="4001" dirty="0">
                <a:solidFill>
                  <a:srgbClr val="000000"/>
                </a:solidFill>
                <a:latin typeface="Times New Roman" panose="02020603050405020304" pitchFamily="18" charset="0"/>
                <a:cs typeface="Times New Roman" panose="02020603050405020304" pitchFamily="18" charset="0"/>
              </a:rPr>
              <a:t>(</a:t>
            </a:r>
            <a:r>
              <a:rPr lang="en-US" sz="4001" dirty="0" err="1">
                <a:solidFill>
                  <a:srgbClr val="000000"/>
                </a:solidFill>
                <a:latin typeface="Times New Roman" panose="02020603050405020304" pitchFamily="18" charset="0"/>
                <a:cs typeface="Times New Roman" panose="02020603050405020304" pitchFamily="18" charset="0"/>
              </a:rPr>
              <a:t>p,d,q</a:t>
            </a:r>
            <a:r>
              <a:rPr lang="en-US" sz="4001" dirty="0">
                <a:solidFill>
                  <a:srgbClr val="000000"/>
                </a:solidFill>
                <a:latin typeface="Times New Roman" panose="02020603050405020304" pitchFamily="18" charset="0"/>
                <a:cs typeface="Times New Roman" panose="02020603050405020304" pitchFamily="18" charset="0"/>
              </a:rPr>
              <a:t>)</a:t>
            </a:r>
          </a:p>
        </p:txBody>
      </p:sp>
      <p:sp>
        <p:nvSpPr>
          <p:cNvPr id="7" name="TextBox 7"/>
          <p:cNvSpPr txBox="1"/>
          <p:nvPr/>
        </p:nvSpPr>
        <p:spPr>
          <a:xfrm>
            <a:off x="13104145" y="2314158"/>
            <a:ext cx="2526506" cy="538609"/>
          </a:xfrm>
          <a:prstGeom prst="rect">
            <a:avLst/>
          </a:prstGeom>
        </p:spPr>
        <p:txBody>
          <a:bodyPr wrap="square" lIns="0" tIns="0" rIns="0" bIns="0" rtlCol="0" anchor="t">
            <a:spAutoFit/>
          </a:bodyPr>
          <a:lstStyle/>
          <a:p>
            <a:pPr algn="ctr">
              <a:lnSpc>
                <a:spcPts val="4200"/>
              </a:lnSpc>
              <a:spcBef>
                <a:spcPct val="0"/>
              </a:spcBef>
            </a:pPr>
            <a:r>
              <a:rPr lang="en-US" sz="4001" dirty="0">
                <a:solidFill>
                  <a:srgbClr val="000000"/>
                </a:solidFill>
                <a:latin typeface="Times New Roman" panose="02020603050405020304" pitchFamily="18" charset="0"/>
                <a:cs typeface="Times New Roman" panose="02020603050405020304" pitchFamily="18" charset="0"/>
              </a:rPr>
              <a:t>(P, D,Q)m  </a:t>
            </a:r>
          </a:p>
        </p:txBody>
      </p:sp>
      <p:sp>
        <p:nvSpPr>
          <p:cNvPr id="8" name="AutoShape 8"/>
          <p:cNvSpPr/>
          <p:nvPr/>
        </p:nvSpPr>
        <p:spPr>
          <a:xfrm>
            <a:off x="4343400" y="3110253"/>
            <a:ext cx="0" cy="589797"/>
          </a:xfrm>
          <a:prstGeom prst="line">
            <a:avLst/>
          </a:prstGeom>
          <a:ln w="38100" cap="flat">
            <a:solidFill>
              <a:srgbClr val="000000"/>
            </a:solidFill>
            <a:prstDash val="solid"/>
            <a:headEnd type="none" w="sm" len="sm"/>
            <a:tailEnd type="arrow" w="med" len="sm"/>
          </a:ln>
        </p:spPr>
        <p:txBody>
          <a:bodyPr/>
          <a:lstStyle/>
          <a:p>
            <a:endParaRPr lang="en-US"/>
          </a:p>
        </p:txBody>
      </p:sp>
      <p:sp>
        <p:nvSpPr>
          <p:cNvPr id="9" name="AutoShape 9"/>
          <p:cNvSpPr/>
          <p:nvPr/>
        </p:nvSpPr>
        <p:spPr>
          <a:xfrm>
            <a:off x="14325600" y="3110253"/>
            <a:ext cx="0" cy="589797"/>
          </a:xfrm>
          <a:prstGeom prst="line">
            <a:avLst/>
          </a:prstGeom>
          <a:ln w="38100" cap="flat">
            <a:solidFill>
              <a:srgbClr val="000000"/>
            </a:solidFill>
            <a:prstDash val="solid"/>
            <a:headEnd type="none" w="sm" len="sm"/>
            <a:tailEnd type="arrow" w="med" len="sm"/>
          </a:ln>
        </p:spPr>
        <p:txBody>
          <a:bodyPr/>
          <a:lstStyle/>
          <a:p>
            <a:endParaRPr lang="en-US"/>
          </a:p>
        </p:txBody>
      </p:sp>
      <p:sp>
        <p:nvSpPr>
          <p:cNvPr id="10" name="TextBox 10"/>
          <p:cNvSpPr txBox="1"/>
          <p:nvPr/>
        </p:nvSpPr>
        <p:spPr>
          <a:xfrm>
            <a:off x="2624486" y="3721740"/>
            <a:ext cx="3845669" cy="1077218"/>
          </a:xfrm>
          <a:prstGeom prst="rect">
            <a:avLst/>
          </a:prstGeom>
        </p:spPr>
        <p:txBody>
          <a:bodyPr wrap="square" lIns="0" tIns="0" rIns="0" bIns="0" rtlCol="0" anchor="t">
            <a:spAutoFit/>
          </a:bodyPr>
          <a:lstStyle/>
          <a:p>
            <a:pPr algn="ctr">
              <a:lnSpc>
                <a:spcPts val="4200"/>
              </a:lnSpc>
            </a:pPr>
            <a:r>
              <a:rPr lang="en-US" sz="4001" dirty="0">
                <a:solidFill>
                  <a:srgbClr val="000000"/>
                </a:solidFill>
                <a:latin typeface="Times New Roman" panose="02020603050405020304" pitchFamily="18" charset="0"/>
                <a:cs typeface="Times New Roman" panose="02020603050405020304" pitchFamily="18" charset="0"/>
              </a:rPr>
              <a:t>Non-seasonal part</a:t>
            </a:r>
          </a:p>
          <a:p>
            <a:pPr algn="ctr">
              <a:lnSpc>
                <a:spcPts val="4200"/>
              </a:lnSpc>
              <a:spcBef>
                <a:spcPct val="0"/>
              </a:spcBef>
            </a:pPr>
            <a:endParaRPr lang="en-US" sz="3000" dirty="0">
              <a:solidFill>
                <a:srgbClr val="000000"/>
              </a:solidFill>
              <a:latin typeface="DM Sans Bold"/>
            </a:endParaRPr>
          </a:p>
        </p:txBody>
      </p:sp>
      <p:sp>
        <p:nvSpPr>
          <p:cNvPr id="11" name="TextBox 11"/>
          <p:cNvSpPr txBox="1"/>
          <p:nvPr/>
        </p:nvSpPr>
        <p:spPr>
          <a:xfrm>
            <a:off x="13017673" y="3725351"/>
            <a:ext cx="3060524" cy="538609"/>
          </a:xfrm>
          <a:prstGeom prst="rect">
            <a:avLst/>
          </a:prstGeom>
        </p:spPr>
        <p:txBody>
          <a:bodyPr wrap="square" lIns="0" tIns="0" rIns="0" bIns="0" rtlCol="0" anchor="t">
            <a:spAutoFit/>
          </a:bodyPr>
          <a:lstStyle/>
          <a:p>
            <a:pPr algn="ctr">
              <a:lnSpc>
                <a:spcPts val="4200"/>
              </a:lnSpc>
              <a:spcBef>
                <a:spcPct val="0"/>
              </a:spcBef>
            </a:pPr>
            <a:r>
              <a:rPr lang="en-US" sz="4001" dirty="0">
                <a:solidFill>
                  <a:srgbClr val="000000"/>
                </a:solidFill>
                <a:latin typeface="Times New Roman" panose="02020603050405020304" pitchFamily="18" charset="0"/>
                <a:cs typeface="Times New Roman" panose="02020603050405020304" pitchFamily="18" charset="0"/>
              </a:rPr>
              <a:t>Seasonal part</a:t>
            </a:r>
          </a:p>
        </p:txBody>
      </p:sp>
      <p:sp>
        <p:nvSpPr>
          <p:cNvPr id="12" name="TextBox 12"/>
          <p:cNvSpPr txBox="1"/>
          <p:nvPr/>
        </p:nvSpPr>
        <p:spPr>
          <a:xfrm>
            <a:off x="1448366" y="5393882"/>
            <a:ext cx="15810935" cy="538609"/>
          </a:xfrm>
          <a:prstGeom prst="rect">
            <a:avLst/>
          </a:prstGeom>
        </p:spPr>
        <p:txBody>
          <a:bodyPr wrap="square"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sp>
        <p:nvSpPr>
          <p:cNvPr id="14" name="TextBox 13">
            <a:extLst>
              <a:ext uri="{FF2B5EF4-FFF2-40B4-BE49-F238E27FC236}">
                <a16:creationId xmlns:a16="http://schemas.microsoft.com/office/drawing/2014/main" id="{3E0AE254-E38D-36C8-B8A4-F22AF8B4A79D}"/>
              </a:ext>
            </a:extLst>
          </p:cNvPr>
          <p:cNvSpPr txBox="1"/>
          <p:nvPr/>
        </p:nvSpPr>
        <p:spPr>
          <a:xfrm>
            <a:off x="1448366" y="4774208"/>
            <a:ext cx="15810935" cy="5170646"/>
          </a:xfrm>
          <a:prstGeom prst="rect">
            <a:avLst/>
          </a:prstGeom>
          <a:noFill/>
        </p:spPr>
        <p:txBody>
          <a:bodyPr wrap="square" rtlCol="0">
            <a:spAutoFit/>
          </a:bodyPr>
          <a:lstStyle/>
          <a:p>
            <a:pPr algn="l"/>
            <a:r>
              <a:rPr lang="en-US" sz="3000" dirty="0">
                <a:latin typeface="Times New Roman" panose="02020603050405020304" pitchFamily="18" charset="0"/>
                <a:cs typeface="Times New Roman" panose="02020603050405020304" pitchFamily="18" charset="0"/>
              </a:rPr>
              <a:t>Key Components of the SARIMA Model:</a:t>
            </a:r>
          </a:p>
          <a:p>
            <a:pPr algn="l">
              <a:buFont typeface="+mj-lt"/>
              <a:buAutoNum type="arabicPeriod"/>
            </a:pPr>
            <a:r>
              <a:rPr lang="en-US" sz="3000" b="1" dirty="0">
                <a:latin typeface="Times New Roman" panose="02020603050405020304" pitchFamily="18" charset="0"/>
                <a:cs typeface="Times New Roman" panose="02020603050405020304" pitchFamily="18" charset="0"/>
              </a:rPr>
              <a:t>Non-Seasonal Autoregressive (AR): </a:t>
            </a:r>
            <a:r>
              <a:rPr lang="en-US" sz="3000" dirty="0">
                <a:latin typeface="Times New Roman" panose="02020603050405020304" pitchFamily="18" charset="0"/>
                <a:cs typeface="Times New Roman" panose="02020603050405020304" pitchFamily="18" charset="0"/>
              </a:rPr>
              <a:t>'p' captures non-seasonal dependencies.</a:t>
            </a:r>
          </a:p>
          <a:p>
            <a:pPr algn="l">
              <a:buFont typeface="+mj-lt"/>
              <a:buAutoNum type="arabicPeriod"/>
            </a:pPr>
            <a:r>
              <a:rPr lang="en-US" sz="3000" b="1" dirty="0">
                <a:latin typeface="Times New Roman" panose="02020603050405020304" pitchFamily="18" charset="0"/>
                <a:cs typeface="Times New Roman" panose="02020603050405020304" pitchFamily="18" charset="0"/>
              </a:rPr>
              <a:t>Non-Seasonal Differencing (I)</a:t>
            </a:r>
            <a:r>
              <a:rPr lang="en-US" sz="3000" dirty="0">
                <a:latin typeface="Times New Roman" panose="02020603050405020304" pitchFamily="18" charset="0"/>
                <a:cs typeface="Times New Roman" panose="02020603050405020304" pitchFamily="18" charset="0"/>
              </a:rPr>
              <a:t>: 'd' achieves stationarity for non-seasonal trends.</a:t>
            </a:r>
          </a:p>
          <a:p>
            <a:pPr algn="l">
              <a:buFont typeface="+mj-lt"/>
              <a:buAutoNum type="arabicPeriod"/>
            </a:pPr>
            <a:r>
              <a:rPr lang="en-US" sz="3000" b="1" dirty="0">
                <a:latin typeface="Times New Roman" panose="02020603050405020304" pitchFamily="18" charset="0"/>
                <a:cs typeface="Times New Roman" panose="02020603050405020304" pitchFamily="18" charset="0"/>
              </a:rPr>
              <a:t>Non-Seasonal Moving Average (MA): </a:t>
            </a:r>
            <a:r>
              <a:rPr lang="en-US" sz="3000" dirty="0">
                <a:latin typeface="Times New Roman" panose="02020603050405020304" pitchFamily="18" charset="0"/>
                <a:cs typeface="Times New Roman" panose="02020603050405020304" pitchFamily="18" charset="0"/>
              </a:rPr>
              <a:t>'q' models non-seasonal noise.</a:t>
            </a:r>
          </a:p>
          <a:p>
            <a:pPr algn="l">
              <a:buFont typeface="+mj-lt"/>
              <a:buAutoNum type="arabicPeriod"/>
            </a:pPr>
            <a:r>
              <a:rPr lang="en-US" sz="3000" b="1" dirty="0">
                <a:latin typeface="Times New Roman" panose="02020603050405020304" pitchFamily="18" charset="0"/>
                <a:cs typeface="Times New Roman" panose="02020603050405020304" pitchFamily="18" charset="0"/>
              </a:rPr>
              <a:t>Seasonal Autoregressive (SAR): </a:t>
            </a:r>
            <a:r>
              <a:rPr lang="en-US" sz="3000" dirty="0">
                <a:latin typeface="Times New Roman" panose="02020603050405020304" pitchFamily="18" charset="0"/>
                <a:cs typeface="Times New Roman" panose="02020603050405020304" pitchFamily="18" charset="0"/>
              </a:rPr>
              <a:t>'P' captures seasonal dependencies.</a:t>
            </a:r>
          </a:p>
          <a:p>
            <a:pPr algn="l">
              <a:buFont typeface="+mj-lt"/>
              <a:buAutoNum type="arabicPeriod"/>
            </a:pPr>
            <a:r>
              <a:rPr lang="en-US" sz="3000" b="1" dirty="0">
                <a:latin typeface="Times New Roman" panose="02020603050405020304" pitchFamily="18" charset="0"/>
                <a:cs typeface="Times New Roman" panose="02020603050405020304" pitchFamily="18" charset="0"/>
              </a:rPr>
              <a:t>Seasonal Differencing (SI): </a:t>
            </a:r>
            <a:r>
              <a:rPr lang="en-US" sz="3000" dirty="0">
                <a:latin typeface="Times New Roman" panose="02020603050405020304" pitchFamily="18" charset="0"/>
                <a:cs typeface="Times New Roman" panose="02020603050405020304" pitchFamily="18" charset="0"/>
              </a:rPr>
              <a:t>'D' achieves seasonality stationarity.</a:t>
            </a:r>
          </a:p>
          <a:p>
            <a:pPr algn="l">
              <a:buFont typeface="+mj-lt"/>
              <a:buAutoNum type="arabicPeriod"/>
            </a:pPr>
            <a:r>
              <a:rPr lang="en-US" sz="3000" b="1" dirty="0">
                <a:latin typeface="Times New Roman" panose="02020603050405020304" pitchFamily="18" charset="0"/>
                <a:cs typeface="Times New Roman" panose="02020603050405020304" pitchFamily="18" charset="0"/>
              </a:rPr>
              <a:t>Seasonal Moving Average (SMA): </a:t>
            </a:r>
            <a:r>
              <a:rPr lang="en-US" sz="3000" dirty="0">
                <a:latin typeface="Times New Roman" panose="02020603050405020304" pitchFamily="18" charset="0"/>
                <a:cs typeface="Times New Roman" panose="02020603050405020304" pitchFamily="18" charset="0"/>
              </a:rPr>
              <a:t>'Q' models seasonal noise.</a:t>
            </a:r>
          </a:p>
          <a:p>
            <a:pPr algn="l">
              <a:buFont typeface="+mj-lt"/>
              <a:buAutoNum type="arabicPeriod"/>
            </a:pPr>
            <a:r>
              <a:rPr lang="en-US" sz="3000" b="1" dirty="0">
                <a:latin typeface="Times New Roman" panose="02020603050405020304" pitchFamily="18" charset="0"/>
                <a:cs typeface="Times New Roman" panose="02020603050405020304" pitchFamily="18" charset="0"/>
              </a:rPr>
              <a:t>Seasonal Period (s): </a:t>
            </a:r>
            <a:r>
              <a:rPr lang="en-US" sz="3000" dirty="0">
                <a:latin typeface="Times New Roman" panose="02020603050405020304" pitchFamily="18" charset="0"/>
                <a:cs typeface="Times New Roman" panose="02020603050405020304" pitchFamily="18" charset="0"/>
              </a:rPr>
              <a:t>'s' defines the number of time units in one seasonal cycle.</a:t>
            </a:r>
          </a:p>
          <a:p>
            <a:pPr algn="l"/>
            <a:endParaRPr lang="en-US" sz="3000" dirty="0">
              <a:latin typeface="Times New Roman" panose="02020603050405020304" pitchFamily="18" charset="0"/>
              <a:cs typeface="Times New Roman" panose="02020603050405020304" pitchFamily="18" charset="0"/>
            </a:endParaRPr>
          </a:p>
          <a:p>
            <a:pPr algn="l"/>
            <a:r>
              <a:rPr lang="en-US" sz="3000" dirty="0">
                <a:latin typeface="Times New Roman" panose="02020603050405020304" pitchFamily="18" charset="0"/>
                <a:cs typeface="Times New Roman" panose="02020603050405020304" pitchFamily="18" charset="0"/>
              </a:rPr>
              <a:t>These components help SARIMA model both non-seasonal and seasonal patterns for accurate time series forecasting.</a:t>
            </a:r>
          </a:p>
        </p:txBody>
      </p:sp>
      <p:sp>
        <p:nvSpPr>
          <p:cNvPr id="15" name="AutoShape 3">
            <a:extLst>
              <a:ext uri="{FF2B5EF4-FFF2-40B4-BE49-F238E27FC236}">
                <a16:creationId xmlns:a16="http://schemas.microsoft.com/office/drawing/2014/main" id="{E8961B72-8B33-440E-10B1-407BA76404E3}"/>
              </a:ext>
            </a:extLst>
          </p:cNvPr>
          <p:cNvSpPr/>
          <p:nvPr/>
        </p:nvSpPr>
        <p:spPr>
          <a:xfrm rot="1008">
            <a:off x="1028701" y="2097881"/>
            <a:ext cx="16230602" cy="0"/>
          </a:xfrm>
          <a:prstGeom prst="line">
            <a:avLst/>
          </a:prstGeom>
          <a:ln w="9525" cap="flat">
            <a:solidFill>
              <a:srgbClr val="000000"/>
            </a:solidFill>
            <a:prstDash val="solid"/>
            <a:headEnd type="none" w="sm" len="sm"/>
            <a:tailEnd type="none" w="sm" len="sm"/>
          </a:ln>
        </p:spPr>
        <p:txBody>
          <a:bodyPr/>
          <a:lstStyle/>
          <a:p>
            <a:endParaRPr lang="en-US"/>
          </a:p>
        </p:txBody>
      </p:sp>
      <p:sp>
        <p:nvSpPr>
          <p:cNvPr id="16" name="TextBox 15">
            <a:extLst>
              <a:ext uri="{FF2B5EF4-FFF2-40B4-BE49-F238E27FC236}">
                <a16:creationId xmlns:a16="http://schemas.microsoft.com/office/drawing/2014/main" id="{AA11875E-F694-5B75-AB7A-EECE645A963A}"/>
              </a:ext>
            </a:extLst>
          </p:cNvPr>
          <p:cNvSpPr txBox="1"/>
          <p:nvPr/>
        </p:nvSpPr>
        <p:spPr>
          <a:xfrm>
            <a:off x="5257800" y="876300"/>
            <a:ext cx="7543800"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SARIMA (period=s)</a:t>
            </a:r>
            <a:endParaRPr lang="en-US" sz="6000" dirty="0"/>
          </a:p>
        </p:txBody>
      </p:sp>
    </p:spTree>
    <p:extLst>
      <p:ext uri="{BB962C8B-B14F-4D97-AF65-F5344CB8AC3E}">
        <p14:creationId xmlns:p14="http://schemas.microsoft.com/office/powerpoint/2010/main" val="1408376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70561" y="-3505932"/>
            <a:ext cx="8291789"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6470159" y="245252"/>
            <a:ext cx="1063503" cy="1175670"/>
          </a:xfrm>
          <a:prstGeom prst="rect">
            <a:avLst/>
          </a:prstGeom>
        </p:spPr>
        <p:txBody>
          <a:bodyPr lIns="254000" tIns="254000" rIns="254000" bIns="254000" rtlCol="0" anchor="ctr"/>
          <a:lstStyle/>
          <a:p>
            <a:pPr algn="just">
              <a:lnSpc>
                <a:spcPts val="5739"/>
              </a:lnSpc>
            </a:pPr>
            <a:endParaRPr lang="en-US" sz="4100" dirty="0">
              <a:solidFill>
                <a:srgbClr val="000000"/>
              </a:solidFill>
              <a:latin typeface="DM Sans Bold"/>
            </a:endParaRPr>
          </a:p>
        </p:txBody>
      </p:sp>
      <p:sp>
        <p:nvSpPr>
          <p:cNvPr id="12" name="TextBox 12"/>
          <p:cNvSpPr txBox="1"/>
          <p:nvPr/>
        </p:nvSpPr>
        <p:spPr>
          <a:xfrm>
            <a:off x="1448366" y="5393882"/>
            <a:ext cx="15810935" cy="538609"/>
          </a:xfrm>
          <a:prstGeom prst="rect">
            <a:avLst/>
          </a:prstGeom>
        </p:spPr>
        <p:txBody>
          <a:bodyPr wrap="square"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sp>
        <p:nvSpPr>
          <p:cNvPr id="15" name="AutoShape 3">
            <a:extLst>
              <a:ext uri="{FF2B5EF4-FFF2-40B4-BE49-F238E27FC236}">
                <a16:creationId xmlns:a16="http://schemas.microsoft.com/office/drawing/2014/main" id="{E8961B72-8B33-440E-10B1-407BA76404E3}"/>
              </a:ext>
            </a:extLst>
          </p:cNvPr>
          <p:cNvSpPr/>
          <p:nvPr/>
        </p:nvSpPr>
        <p:spPr>
          <a:xfrm rot="1008">
            <a:off x="1028701" y="2097881"/>
            <a:ext cx="16230602" cy="0"/>
          </a:xfrm>
          <a:prstGeom prst="line">
            <a:avLst/>
          </a:prstGeom>
          <a:ln w="9525" cap="flat">
            <a:solidFill>
              <a:srgbClr val="000000"/>
            </a:solidFill>
            <a:prstDash val="solid"/>
            <a:headEnd type="none" w="sm" len="sm"/>
            <a:tailEnd type="none" w="sm" len="sm"/>
          </a:ln>
        </p:spPr>
        <p:txBody>
          <a:bodyPr/>
          <a:lstStyle/>
          <a:p>
            <a:endParaRPr lang="en-US"/>
          </a:p>
        </p:txBody>
      </p:sp>
      <p:sp>
        <p:nvSpPr>
          <p:cNvPr id="16" name="TextBox 15">
            <a:extLst>
              <a:ext uri="{FF2B5EF4-FFF2-40B4-BE49-F238E27FC236}">
                <a16:creationId xmlns:a16="http://schemas.microsoft.com/office/drawing/2014/main" id="{AA11875E-F694-5B75-AB7A-EECE645A963A}"/>
              </a:ext>
            </a:extLst>
          </p:cNvPr>
          <p:cNvSpPr txBox="1"/>
          <p:nvPr/>
        </p:nvSpPr>
        <p:spPr>
          <a:xfrm>
            <a:off x="5257800" y="876300"/>
            <a:ext cx="7543800"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           SARIMA</a:t>
            </a:r>
            <a:endParaRPr lang="en-US" sz="6000" dirty="0"/>
          </a:p>
        </p:txBody>
      </p:sp>
      <p:sp>
        <p:nvSpPr>
          <p:cNvPr id="3" name="TextBox 2">
            <a:extLst>
              <a:ext uri="{FF2B5EF4-FFF2-40B4-BE49-F238E27FC236}">
                <a16:creationId xmlns:a16="http://schemas.microsoft.com/office/drawing/2014/main" id="{DCA65280-C672-26BE-E9FF-C1B049529639}"/>
              </a:ext>
            </a:extLst>
          </p:cNvPr>
          <p:cNvSpPr txBox="1"/>
          <p:nvPr/>
        </p:nvSpPr>
        <p:spPr>
          <a:xfrm>
            <a:off x="1028701" y="3578000"/>
            <a:ext cx="16230602" cy="4708981"/>
          </a:xfrm>
          <a:prstGeom prst="rect">
            <a:avLst/>
          </a:prstGeom>
          <a:noFill/>
        </p:spPr>
        <p:txBody>
          <a:bodyPr wrap="square" rtlCol="0">
            <a:spAutoFit/>
          </a:bodyPr>
          <a:lstStyle/>
          <a:p>
            <a:pPr algn="l"/>
            <a:r>
              <a:rPr lang="en-US" sz="3000" dirty="0">
                <a:latin typeface="Times New Roman" panose="02020603050405020304" pitchFamily="18" charset="0"/>
                <a:cs typeface="Times New Roman" panose="02020603050405020304" pitchFamily="18" charset="0"/>
              </a:rPr>
              <a:t>Here's a concise step-by-step guide to implementing a SARIMA model in time series analysis:</a:t>
            </a:r>
          </a:p>
          <a:p>
            <a:pPr algn="l"/>
            <a:endParaRPr lang="en-US" sz="3000" dirty="0">
              <a:latin typeface="Times New Roman" panose="02020603050405020304" pitchFamily="18" charset="0"/>
              <a:cs typeface="Times New Roman" panose="02020603050405020304" pitchFamily="18" charset="0"/>
            </a:endParaRPr>
          </a:p>
          <a:p>
            <a:pPr algn="l">
              <a:buFont typeface="+mj-lt"/>
              <a:buAutoNum type="arabicPeriod"/>
            </a:pPr>
            <a:r>
              <a:rPr lang="en-US" sz="3000" b="1" dirty="0">
                <a:latin typeface="Times New Roman" panose="02020603050405020304" pitchFamily="18" charset="0"/>
                <a:cs typeface="Times New Roman" panose="02020603050405020304" pitchFamily="18" charset="0"/>
              </a:rPr>
              <a:t>Data Preparation:</a:t>
            </a:r>
            <a:r>
              <a:rPr lang="en-US" sz="3000" dirty="0">
                <a:latin typeface="Times New Roman" panose="02020603050405020304" pitchFamily="18" charset="0"/>
                <a:cs typeface="Times New Roman" panose="02020603050405020304" pitchFamily="18" charset="0"/>
              </a:rPr>
              <a:t> Ensure data stationarity, The term "stationarity" refers to a statistical property of a     time series in which its statistical properties remain constant over time and apply differencing if needed.</a:t>
            </a:r>
          </a:p>
          <a:p>
            <a:pPr algn="l">
              <a:buFont typeface="+mj-lt"/>
              <a:buAutoNum type="arabicPeriod"/>
            </a:pPr>
            <a:r>
              <a:rPr lang="en-US" sz="3000" b="1" dirty="0">
                <a:latin typeface="Times New Roman" panose="02020603050405020304" pitchFamily="18" charset="0"/>
                <a:cs typeface="Times New Roman" panose="02020603050405020304" pitchFamily="18" charset="0"/>
              </a:rPr>
              <a:t>Model Identification:</a:t>
            </a:r>
            <a:r>
              <a:rPr lang="en-US" sz="3000" dirty="0">
                <a:latin typeface="Times New Roman" panose="02020603050405020304" pitchFamily="18" charset="0"/>
                <a:cs typeface="Times New Roman" panose="02020603050405020304" pitchFamily="18" charset="0"/>
              </a:rPr>
              <a:t> Determine p, d, q, P, D, and Q using ACF, PACF plots, or automated methods.</a:t>
            </a:r>
          </a:p>
          <a:p>
            <a:pPr algn="just">
              <a:buFont typeface="+mj-lt"/>
              <a:buAutoNum type="arabicPeriod"/>
            </a:pPr>
            <a:r>
              <a:rPr lang="en-US" sz="3000" b="1" dirty="0">
                <a:latin typeface="Times New Roman" panose="02020603050405020304" pitchFamily="18" charset="0"/>
                <a:cs typeface="Times New Roman" panose="02020603050405020304" pitchFamily="18" charset="0"/>
              </a:rPr>
              <a:t>Model Estimation:</a:t>
            </a:r>
            <a:r>
              <a:rPr lang="en-US" sz="3000" dirty="0">
                <a:latin typeface="Times New Roman" panose="02020603050405020304" pitchFamily="18" charset="0"/>
                <a:cs typeface="Times New Roman" panose="02020603050405020304" pitchFamily="18" charset="0"/>
              </a:rPr>
              <a:t> Fit the SARIMA model using identified parameters (e.g., with Python’s          </a:t>
            </a:r>
            <a:r>
              <a:rPr lang="en-US" sz="3000" dirty="0" err="1">
                <a:latin typeface="Times New Roman" panose="02020603050405020304" pitchFamily="18" charset="0"/>
                <a:cs typeface="Times New Roman" panose="02020603050405020304" pitchFamily="18" charset="0"/>
              </a:rPr>
              <a:t>StatsModels</a:t>
            </a:r>
            <a:r>
              <a:rPr lang="en-US" sz="3000" dirty="0">
                <a:latin typeface="Times New Roman" panose="02020603050405020304" pitchFamily="18" charset="0"/>
                <a:cs typeface="Times New Roman" panose="02020603050405020304" pitchFamily="18" charset="0"/>
              </a:rPr>
              <a:t> or R's forecast package).</a:t>
            </a:r>
          </a:p>
          <a:p>
            <a:pPr algn="l">
              <a:buFont typeface="+mj-lt"/>
              <a:buAutoNum type="arabicPeriod"/>
            </a:pPr>
            <a:r>
              <a:rPr lang="en-US" sz="3000" b="1" dirty="0">
                <a:latin typeface="Times New Roman" panose="02020603050405020304" pitchFamily="18" charset="0"/>
                <a:cs typeface="Times New Roman" panose="02020603050405020304" pitchFamily="18" charset="0"/>
              </a:rPr>
              <a:t>Model Diagnostics:</a:t>
            </a:r>
            <a:r>
              <a:rPr lang="en-US" sz="3000" dirty="0">
                <a:latin typeface="Times New Roman" panose="02020603050405020304" pitchFamily="18" charset="0"/>
                <a:cs typeface="Times New Roman" panose="02020603050405020304" pitchFamily="18" charset="0"/>
              </a:rPr>
              <a:t> Check model fit through residual analysis and ACF/PACF of residuals.</a:t>
            </a:r>
          </a:p>
          <a:p>
            <a:pPr algn="l">
              <a:buFont typeface="+mj-lt"/>
              <a:buAutoNum type="arabicPeriod"/>
            </a:pPr>
            <a:r>
              <a:rPr lang="en-US" sz="3000" b="1" dirty="0">
                <a:latin typeface="Times New Roman" panose="02020603050405020304" pitchFamily="18" charset="0"/>
                <a:cs typeface="Times New Roman" panose="02020603050405020304" pitchFamily="18" charset="0"/>
              </a:rPr>
              <a:t>Forecasting:</a:t>
            </a:r>
            <a:r>
              <a:rPr lang="en-US" sz="3000" dirty="0">
                <a:latin typeface="Times New Roman" panose="02020603050405020304" pitchFamily="18" charset="0"/>
                <a:cs typeface="Times New Roman" panose="02020603050405020304" pitchFamily="18" charset="0"/>
              </a:rPr>
              <a:t> Use the model for future forecasts, generating point predictions and prediction intervals.</a:t>
            </a:r>
          </a:p>
          <a:p>
            <a:pPr algn="l">
              <a:buFont typeface="+mj-lt"/>
              <a:buAutoNum type="arabicPeriod"/>
            </a:pPr>
            <a:r>
              <a:rPr lang="en-US" sz="3000" b="1" dirty="0">
                <a:latin typeface="Times New Roman" panose="02020603050405020304" pitchFamily="18" charset="0"/>
                <a:cs typeface="Times New Roman" panose="02020603050405020304" pitchFamily="18" charset="0"/>
              </a:rPr>
              <a:t>Evaluation:</a:t>
            </a:r>
            <a:r>
              <a:rPr lang="en-US" sz="3000" dirty="0">
                <a:latin typeface="Times New Roman" panose="02020603050405020304" pitchFamily="18" charset="0"/>
                <a:cs typeface="Times New Roman" panose="02020603050405020304" pitchFamily="18" charset="0"/>
              </a:rPr>
              <a:t> Assess forecast accuracy using metrics like MAE, MSE, or RMSE.</a:t>
            </a:r>
          </a:p>
        </p:txBody>
      </p:sp>
    </p:spTree>
    <p:extLst>
      <p:ext uri="{BB962C8B-B14F-4D97-AF65-F5344CB8AC3E}">
        <p14:creationId xmlns:p14="http://schemas.microsoft.com/office/powerpoint/2010/main" val="2825403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70561" y="-3505932"/>
            <a:ext cx="8291789"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6470159" y="245252"/>
            <a:ext cx="1063503" cy="1175670"/>
          </a:xfrm>
          <a:prstGeom prst="rect">
            <a:avLst/>
          </a:prstGeom>
        </p:spPr>
        <p:txBody>
          <a:bodyPr lIns="254000" tIns="254000" rIns="254000" bIns="254000" rtlCol="0" anchor="ctr"/>
          <a:lstStyle/>
          <a:p>
            <a:pPr algn="just">
              <a:lnSpc>
                <a:spcPts val="5739"/>
              </a:lnSpc>
            </a:pPr>
            <a:endParaRPr lang="en-US" sz="4100" dirty="0">
              <a:solidFill>
                <a:srgbClr val="000000"/>
              </a:solidFill>
              <a:latin typeface="DM Sans Bold"/>
            </a:endParaRPr>
          </a:p>
        </p:txBody>
      </p:sp>
      <p:sp>
        <p:nvSpPr>
          <p:cNvPr id="12" name="TextBox 12"/>
          <p:cNvSpPr txBox="1"/>
          <p:nvPr/>
        </p:nvSpPr>
        <p:spPr>
          <a:xfrm>
            <a:off x="1448366" y="5393882"/>
            <a:ext cx="15810935" cy="538609"/>
          </a:xfrm>
          <a:prstGeom prst="rect">
            <a:avLst/>
          </a:prstGeom>
        </p:spPr>
        <p:txBody>
          <a:bodyPr wrap="square"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sp>
        <p:nvSpPr>
          <p:cNvPr id="15" name="AutoShape 3">
            <a:extLst>
              <a:ext uri="{FF2B5EF4-FFF2-40B4-BE49-F238E27FC236}">
                <a16:creationId xmlns:a16="http://schemas.microsoft.com/office/drawing/2014/main" id="{E8961B72-8B33-440E-10B1-407BA76404E3}"/>
              </a:ext>
            </a:extLst>
          </p:cNvPr>
          <p:cNvSpPr/>
          <p:nvPr/>
        </p:nvSpPr>
        <p:spPr>
          <a:xfrm rot="1008">
            <a:off x="1028701" y="2097881"/>
            <a:ext cx="16230602" cy="0"/>
          </a:xfrm>
          <a:prstGeom prst="line">
            <a:avLst/>
          </a:prstGeom>
          <a:ln w="9525" cap="flat">
            <a:solidFill>
              <a:srgbClr val="000000"/>
            </a:solidFill>
            <a:prstDash val="solid"/>
            <a:headEnd type="none" w="sm" len="sm"/>
            <a:tailEnd type="none" w="sm" len="sm"/>
          </a:ln>
        </p:spPr>
        <p:txBody>
          <a:bodyPr/>
          <a:lstStyle/>
          <a:p>
            <a:endParaRPr lang="en-US"/>
          </a:p>
        </p:txBody>
      </p:sp>
      <p:sp>
        <p:nvSpPr>
          <p:cNvPr id="16" name="TextBox 15">
            <a:extLst>
              <a:ext uri="{FF2B5EF4-FFF2-40B4-BE49-F238E27FC236}">
                <a16:creationId xmlns:a16="http://schemas.microsoft.com/office/drawing/2014/main" id="{AA11875E-F694-5B75-AB7A-EECE645A963A}"/>
              </a:ext>
            </a:extLst>
          </p:cNvPr>
          <p:cNvSpPr txBox="1"/>
          <p:nvPr/>
        </p:nvSpPr>
        <p:spPr>
          <a:xfrm>
            <a:off x="3707296" y="868922"/>
            <a:ext cx="9909314"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           ARIMA &amp; SARIMA</a:t>
            </a:r>
            <a:endParaRPr lang="en-US" sz="6000" dirty="0"/>
          </a:p>
        </p:txBody>
      </p:sp>
      <p:sp>
        <p:nvSpPr>
          <p:cNvPr id="3" name="TextBox 2">
            <a:extLst>
              <a:ext uri="{FF2B5EF4-FFF2-40B4-BE49-F238E27FC236}">
                <a16:creationId xmlns:a16="http://schemas.microsoft.com/office/drawing/2014/main" id="{DCA65280-C672-26BE-E9FF-C1B049529639}"/>
              </a:ext>
            </a:extLst>
          </p:cNvPr>
          <p:cNvSpPr txBox="1"/>
          <p:nvPr/>
        </p:nvSpPr>
        <p:spPr>
          <a:xfrm>
            <a:off x="1028701" y="3268157"/>
            <a:ext cx="16230602" cy="3901068"/>
          </a:xfrm>
          <a:prstGeom prst="rect">
            <a:avLst/>
          </a:prstGeom>
          <a:noFill/>
        </p:spPr>
        <p:txBody>
          <a:bodyPr wrap="square" rtlCol="0">
            <a:spAutoFit/>
          </a:bodyPr>
          <a:lstStyle/>
          <a:p>
            <a:pPr algn="l"/>
            <a:r>
              <a:rPr lang="en-US" sz="3750" b="1" dirty="0">
                <a:latin typeface="Times New Roman" panose="02020603050405020304" pitchFamily="18" charset="0"/>
                <a:cs typeface="Times New Roman" panose="02020603050405020304" pitchFamily="18" charset="0"/>
              </a:rPr>
              <a:t>Advantages of ARIMA &amp; SARIMA</a:t>
            </a:r>
          </a:p>
          <a:p>
            <a:pPr algn="l"/>
            <a:endParaRPr lang="en-US" sz="3000" dirty="0">
              <a:latin typeface="Times New Roman" panose="02020603050405020304" pitchFamily="18" charset="0"/>
              <a:cs typeface="Times New Roman" panose="02020603050405020304" pitchFamily="18" charset="0"/>
            </a:endParaRPr>
          </a:p>
          <a:p>
            <a:pPr algn="l"/>
            <a:r>
              <a:rPr lang="en-US" sz="3000" b="1" dirty="0">
                <a:latin typeface="Times New Roman" panose="02020603050405020304" pitchFamily="18" charset="0"/>
                <a:cs typeface="Times New Roman" panose="02020603050405020304" pitchFamily="18" charset="0"/>
              </a:rPr>
              <a:t>1. Simple to comprehend and apply: </a:t>
            </a:r>
            <a:r>
              <a:rPr lang="en-US" sz="3000" dirty="0">
                <a:latin typeface="Times New Roman" panose="02020603050405020304" pitchFamily="18" charset="0"/>
                <a:cs typeface="Times New Roman" panose="02020603050405020304" pitchFamily="18" charset="0"/>
              </a:rPr>
              <a:t>The simplicity and interpretability of the models are the one thing that your coworkers and colleagues would value. Presentations to stakeholders will go better if you concentrate on each of these while preserving the standard of the output.</a:t>
            </a:r>
          </a:p>
          <a:p>
            <a:pPr algn="l"/>
            <a:endParaRPr lang="en-US" sz="3000" dirty="0">
              <a:latin typeface="Times New Roman" panose="02020603050405020304" pitchFamily="18" charset="0"/>
              <a:cs typeface="Times New Roman" panose="02020603050405020304" pitchFamily="18" charset="0"/>
            </a:endParaRPr>
          </a:p>
          <a:p>
            <a:pPr algn="l"/>
            <a:r>
              <a:rPr lang="en-US" sz="3000" b="1" dirty="0">
                <a:latin typeface="Times New Roman" panose="02020603050405020304" pitchFamily="18" charset="0"/>
                <a:cs typeface="Times New Roman" panose="02020603050405020304" pitchFamily="18" charset="0"/>
              </a:rPr>
              <a:t>2. Limited variables</a:t>
            </a:r>
            <a:r>
              <a:rPr lang="en-US" sz="3000" dirty="0">
                <a:latin typeface="Times New Roman" panose="02020603050405020304" pitchFamily="18" charset="0"/>
                <a:cs typeface="Times New Roman" panose="02020603050405020304" pitchFamily="18" charset="0"/>
              </a:rPr>
              <a:t>: only a few variables Since there are fewer hyperparameters, it will be simple to maintain the configuration file if the model is put into use.</a:t>
            </a:r>
          </a:p>
        </p:txBody>
      </p:sp>
    </p:spTree>
    <p:extLst>
      <p:ext uri="{BB962C8B-B14F-4D97-AF65-F5344CB8AC3E}">
        <p14:creationId xmlns:p14="http://schemas.microsoft.com/office/powerpoint/2010/main" val="3172484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70561" y="-3505932"/>
            <a:ext cx="8291789"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6470159" y="245252"/>
            <a:ext cx="1063503" cy="1175670"/>
          </a:xfrm>
          <a:prstGeom prst="rect">
            <a:avLst/>
          </a:prstGeom>
        </p:spPr>
        <p:txBody>
          <a:bodyPr lIns="254000" tIns="254000" rIns="254000" bIns="254000" rtlCol="0" anchor="ctr"/>
          <a:lstStyle/>
          <a:p>
            <a:pPr algn="just">
              <a:lnSpc>
                <a:spcPts val="5739"/>
              </a:lnSpc>
            </a:pPr>
            <a:endParaRPr lang="en-US" sz="4100" dirty="0">
              <a:solidFill>
                <a:srgbClr val="000000"/>
              </a:solidFill>
              <a:latin typeface="DM Sans Bold"/>
            </a:endParaRPr>
          </a:p>
        </p:txBody>
      </p:sp>
      <p:sp>
        <p:nvSpPr>
          <p:cNvPr id="12" name="TextBox 12"/>
          <p:cNvSpPr txBox="1"/>
          <p:nvPr/>
        </p:nvSpPr>
        <p:spPr>
          <a:xfrm>
            <a:off x="1448366" y="5393882"/>
            <a:ext cx="15810935" cy="538609"/>
          </a:xfrm>
          <a:prstGeom prst="rect">
            <a:avLst/>
          </a:prstGeom>
        </p:spPr>
        <p:txBody>
          <a:bodyPr wrap="square"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sp>
        <p:nvSpPr>
          <p:cNvPr id="15" name="AutoShape 3">
            <a:extLst>
              <a:ext uri="{FF2B5EF4-FFF2-40B4-BE49-F238E27FC236}">
                <a16:creationId xmlns:a16="http://schemas.microsoft.com/office/drawing/2014/main" id="{E8961B72-8B33-440E-10B1-407BA76404E3}"/>
              </a:ext>
            </a:extLst>
          </p:cNvPr>
          <p:cNvSpPr/>
          <p:nvPr/>
        </p:nvSpPr>
        <p:spPr>
          <a:xfrm rot="1008">
            <a:off x="1028701" y="2097881"/>
            <a:ext cx="16230602" cy="0"/>
          </a:xfrm>
          <a:prstGeom prst="line">
            <a:avLst/>
          </a:prstGeom>
          <a:ln w="9525" cap="flat">
            <a:solidFill>
              <a:srgbClr val="000000"/>
            </a:solidFill>
            <a:prstDash val="solid"/>
            <a:headEnd type="none" w="sm" len="sm"/>
            <a:tailEnd type="none" w="sm" len="sm"/>
          </a:ln>
        </p:spPr>
        <p:txBody>
          <a:bodyPr/>
          <a:lstStyle/>
          <a:p>
            <a:endParaRPr lang="en-US"/>
          </a:p>
        </p:txBody>
      </p:sp>
      <p:sp>
        <p:nvSpPr>
          <p:cNvPr id="16" name="TextBox 15">
            <a:extLst>
              <a:ext uri="{FF2B5EF4-FFF2-40B4-BE49-F238E27FC236}">
                <a16:creationId xmlns:a16="http://schemas.microsoft.com/office/drawing/2014/main" id="{AA11875E-F694-5B75-AB7A-EECE645A963A}"/>
              </a:ext>
            </a:extLst>
          </p:cNvPr>
          <p:cNvSpPr txBox="1"/>
          <p:nvPr/>
        </p:nvSpPr>
        <p:spPr>
          <a:xfrm>
            <a:off x="3707296" y="868922"/>
            <a:ext cx="9909314"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           ARIMA &amp; SARIMA</a:t>
            </a:r>
            <a:endParaRPr lang="en-US" sz="6000" dirty="0"/>
          </a:p>
        </p:txBody>
      </p:sp>
      <p:sp>
        <p:nvSpPr>
          <p:cNvPr id="3" name="TextBox 2">
            <a:extLst>
              <a:ext uri="{FF2B5EF4-FFF2-40B4-BE49-F238E27FC236}">
                <a16:creationId xmlns:a16="http://schemas.microsoft.com/office/drawing/2014/main" id="{DCA65280-C672-26BE-E9FF-C1B049529639}"/>
              </a:ext>
            </a:extLst>
          </p:cNvPr>
          <p:cNvSpPr txBox="1"/>
          <p:nvPr/>
        </p:nvSpPr>
        <p:spPr>
          <a:xfrm>
            <a:off x="1028701" y="3268157"/>
            <a:ext cx="16230602" cy="5747727"/>
          </a:xfrm>
          <a:prstGeom prst="rect">
            <a:avLst/>
          </a:prstGeom>
          <a:noFill/>
        </p:spPr>
        <p:txBody>
          <a:bodyPr wrap="square" rtlCol="0">
            <a:spAutoFit/>
          </a:bodyPr>
          <a:lstStyle/>
          <a:p>
            <a:pPr algn="l"/>
            <a:r>
              <a:rPr lang="en-US" sz="3750" b="1" dirty="0">
                <a:latin typeface="Times New Roman" panose="02020603050405020304" pitchFamily="18" charset="0"/>
                <a:cs typeface="Times New Roman" panose="02020603050405020304" pitchFamily="18" charset="0"/>
              </a:rPr>
              <a:t>Disadvantages of ARIMA &amp; SARIMA</a:t>
            </a:r>
          </a:p>
          <a:p>
            <a:pPr algn="l"/>
            <a:endParaRPr lang="en-US" sz="3000" dirty="0">
              <a:latin typeface="Times New Roman" panose="02020603050405020304" pitchFamily="18" charset="0"/>
              <a:cs typeface="Times New Roman" panose="02020603050405020304" pitchFamily="18" charset="0"/>
            </a:endParaRPr>
          </a:p>
          <a:p>
            <a:pPr marL="685800" indent="-685800">
              <a:buAutoNum type="arabicPeriod"/>
            </a:pPr>
            <a:r>
              <a:rPr lang="en-US" sz="3000" b="1" dirty="0">
                <a:latin typeface="Times New Roman" panose="02020603050405020304" pitchFamily="18" charset="0"/>
                <a:cs typeface="Times New Roman" panose="02020603050405020304" pitchFamily="18" charset="0"/>
              </a:rPr>
              <a:t>Exponential time complexity: </a:t>
            </a:r>
            <a:r>
              <a:rPr lang="en-US" sz="3000" dirty="0">
                <a:latin typeface="Times New Roman" panose="02020603050405020304" pitchFamily="18" charset="0"/>
                <a:cs typeface="Times New Roman" panose="02020603050405020304" pitchFamily="18" charset="0"/>
              </a:rPr>
              <a:t>If p and q are high, there are more coefficients to fit as p and q increase, which multiplies the time complexity. Due to their difficulty in implementation, both of these algorithms have Data Scientists looking towards Prophet and other techniques. However, it also relies on how complex the dataset is.</a:t>
            </a:r>
          </a:p>
          <a:p>
            <a:pPr marL="685800" indent="-685800">
              <a:buAutoNum type="arabicPeriod"/>
            </a:pPr>
            <a:r>
              <a:rPr lang="en-US" sz="3000" b="1" dirty="0">
                <a:latin typeface="Times New Roman" panose="02020603050405020304" pitchFamily="18" charset="0"/>
                <a:cs typeface="Times New Roman" panose="02020603050405020304" pitchFamily="18" charset="0"/>
              </a:rPr>
              <a:t>Data complexity: </a:t>
            </a:r>
            <a:r>
              <a:rPr lang="en-US" sz="3000" dirty="0">
                <a:latin typeface="Times New Roman" panose="02020603050405020304" pitchFamily="18" charset="0"/>
                <a:cs typeface="Times New Roman" panose="02020603050405020304" pitchFamily="18" charset="0"/>
              </a:rPr>
              <a:t>It's possible that your data is too complex and there isn't an ideal answer for p and q. The failure of ARIMA and SARIMA is quite unlikely, but if it does happen, you might have to go elsewhere.</a:t>
            </a:r>
          </a:p>
          <a:p>
            <a:pPr marL="685800" indent="-685800">
              <a:buAutoNum type="arabicPeriod"/>
            </a:pPr>
            <a:r>
              <a:rPr lang="en-US" sz="3000" b="1" dirty="0">
                <a:latin typeface="Times New Roman" panose="02020603050405020304" pitchFamily="18" charset="0"/>
                <a:cs typeface="Times New Roman" panose="02020603050405020304" pitchFamily="18" charset="0"/>
              </a:rPr>
              <a:t>Amount of data needed: </a:t>
            </a:r>
            <a:r>
              <a:rPr lang="en-US" sz="3000" dirty="0">
                <a:latin typeface="Times New Roman" panose="02020603050405020304" pitchFamily="18" charset="0"/>
                <a:cs typeface="Times New Roman" panose="02020603050405020304" pitchFamily="18" charset="0"/>
              </a:rPr>
              <a:t>Both algorithms require a large amount of data to operate, especially if the data is seasonal. For Short Life-Cycle Products, for instance, using three years of historical demand is probably insufficient for a reliable estimate.</a:t>
            </a:r>
          </a:p>
        </p:txBody>
      </p:sp>
    </p:spTree>
    <p:extLst>
      <p:ext uri="{BB962C8B-B14F-4D97-AF65-F5344CB8AC3E}">
        <p14:creationId xmlns:p14="http://schemas.microsoft.com/office/powerpoint/2010/main" val="1071205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70561" y="-3505932"/>
            <a:ext cx="8291789"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6470159" y="245252"/>
            <a:ext cx="1063503" cy="1175670"/>
          </a:xfrm>
          <a:prstGeom prst="rect">
            <a:avLst/>
          </a:prstGeom>
        </p:spPr>
        <p:txBody>
          <a:bodyPr lIns="254000" tIns="254000" rIns="254000" bIns="254000" rtlCol="0" anchor="ctr"/>
          <a:lstStyle/>
          <a:p>
            <a:pPr algn="just">
              <a:lnSpc>
                <a:spcPts val="5739"/>
              </a:lnSpc>
            </a:pPr>
            <a:endParaRPr lang="en-US" sz="4100" dirty="0">
              <a:solidFill>
                <a:srgbClr val="000000"/>
              </a:solidFill>
              <a:latin typeface="DM Sans Bold"/>
            </a:endParaRPr>
          </a:p>
        </p:txBody>
      </p:sp>
      <p:sp>
        <p:nvSpPr>
          <p:cNvPr id="12" name="TextBox 12"/>
          <p:cNvSpPr txBox="1"/>
          <p:nvPr/>
        </p:nvSpPr>
        <p:spPr>
          <a:xfrm>
            <a:off x="1448366" y="5393882"/>
            <a:ext cx="15810935" cy="538609"/>
          </a:xfrm>
          <a:prstGeom prst="rect">
            <a:avLst/>
          </a:prstGeom>
        </p:spPr>
        <p:txBody>
          <a:bodyPr wrap="square"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sp>
        <p:nvSpPr>
          <p:cNvPr id="15" name="AutoShape 3">
            <a:extLst>
              <a:ext uri="{FF2B5EF4-FFF2-40B4-BE49-F238E27FC236}">
                <a16:creationId xmlns:a16="http://schemas.microsoft.com/office/drawing/2014/main" id="{E8961B72-8B33-440E-10B1-407BA76404E3}"/>
              </a:ext>
            </a:extLst>
          </p:cNvPr>
          <p:cNvSpPr/>
          <p:nvPr/>
        </p:nvSpPr>
        <p:spPr>
          <a:xfrm rot="1008">
            <a:off x="1028701" y="2097881"/>
            <a:ext cx="16230602" cy="0"/>
          </a:xfrm>
          <a:prstGeom prst="line">
            <a:avLst/>
          </a:prstGeom>
          <a:ln w="9525" cap="flat">
            <a:solidFill>
              <a:srgbClr val="000000"/>
            </a:solidFill>
            <a:prstDash val="solid"/>
            <a:headEnd type="none" w="sm" len="sm"/>
            <a:tailEnd type="none" w="sm" len="sm"/>
          </a:ln>
        </p:spPr>
        <p:txBody>
          <a:bodyPr/>
          <a:lstStyle/>
          <a:p>
            <a:endParaRPr lang="en-US"/>
          </a:p>
        </p:txBody>
      </p:sp>
      <p:sp>
        <p:nvSpPr>
          <p:cNvPr id="16" name="TextBox 15">
            <a:extLst>
              <a:ext uri="{FF2B5EF4-FFF2-40B4-BE49-F238E27FC236}">
                <a16:creationId xmlns:a16="http://schemas.microsoft.com/office/drawing/2014/main" id="{AA11875E-F694-5B75-AB7A-EECE645A963A}"/>
              </a:ext>
            </a:extLst>
          </p:cNvPr>
          <p:cNvSpPr txBox="1"/>
          <p:nvPr/>
        </p:nvSpPr>
        <p:spPr>
          <a:xfrm>
            <a:off x="3707296" y="868922"/>
            <a:ext cx="9909314"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           ARIMA &amp; SARIMA</a:t>
            </a:r>
            <a:endParaRPr lang="en-US" sz="6000" dirty="0"/>
          </a:p>
        </p:txBody>
      </p:sp>
      <p:sp>
        <p:nvSpPr>
          <p:cNvPr id="3" name="TextBox 2">
            <a:extLst>
              <a:ext uri="{FF2B5EF4-FFF2-40B4-BE49-F238E27FC236}">
                <a16:creationId xmlns:a16="http://schemas.microsoft.com/office/drawing/2014/main" id="{DCA65280-C672-26BE-E9FF-C1B049529639}"/>
              </a:ext>
            </a:extLst>
          </p:cNvPr>
          <p:cNvSpPr txBox="1"/>
          <p:nvPr/>
        </p:nvSpPr>
        <p:spPr>
          <a:xfrm>
            <a:off x="1142998" y="2780285"/>
            <a:ext cx="16230602" cy="1246495"/>
          </a:xfrm>
          <a:prstGeom prst="rect">
            <a:avLst/>
          </a:prstGeom>
          <a:noFill/>
        </p:spPr>
        <p:txBody>
          <a:bodyPr wrap="square" rtlCol="0">
            <a:spAutoFit/>
          </a:bodyPr>
          <a:lstStyle/>
          <a:p>
            <a:pPr algn="l"/>
            <a:r>
              <a:rPr lang="en-US" sz="3750" b="1" dirty="0">
                <a:latin typeface="Times New Roman" panose="02020603050405020304" pitchFamily="18" charset="0"/>
                <a:cs typeface="Times New Roman" panose="02020603050405020304" pitchFamily="18" charset="0"/>
              </a:rPr>
              <a:t>Real Life Use-cases  of ARIMA &amp; SARIMA</a:t>
            </a:r>
          </a:p>
          <a:p>
            <a:pPr algn="l"/>
            <a:endParaRPr lang="en-US" sz="375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6285AFF-1B56-3970-C5F7-A0BBD2B9935F}"/>
              </a:ext>
            </a:extLst>
          </p:cNvPr>
          <p:cNvSpPr txBox="1"/>
          <p:nvPr/>
        </p:nvSpPr>
        <p:spPr>
          <a:xfrm>
            <a:off x="1142998" y="3898017"/>
            <a:ext cx="15987092" cy="4247317"/>
          </a:xfrm>
          <a:prstGeom prst="rect">
            <a:avLst/>
          </a:prstGeom>
          <a:noFill/>
        </p:spPr>
        <p:txBody>
          <a:bodyPr wrap="square" rtlCol="0">
            <a:spAutoFit/>
          </a:bodyPr>
          <a:lstStyle/>
          <a:p>
            <a:r>
              <a:rPr lang="en-US" sz="3000" b="1" dirty="0">
                <a:latin typeface="Times New Roman" panose="02020603050405020304" pitchFamily="18" charset="0"/>
                <a:cs typeface="Times New Roman" panose="02020603050405020304" pitchFamily="18" charset="0"/>
              </a:rPr>
              <a:t>1. </a:t>
            </a:r>
            <a:r>
              <a:rPr lang="en-US" sz="3000" dirty="0">
                <a:latin typeface="Times New Roman" panose="02020603050405020304" pitchFamily="18" charset="0"/>
                <a:cs typeface="Times New Roman" panose="02020603050405020304" pitchFamily="18" charset="0"/>
              </a:rPr>
              <a:t>This study applied ARIMA to forecast COVID-19 cases in India. However, ARIMA's limitation lies in its reliance on historical data, which may not fully capture the dynamic nature of COVID-19 due to its complex dependencies on various behavioral factors.</a:t>
            </a:r>
          </a:p>
          <a:p>
            <a:pPr algn="l"/>
            <a:r>
              <a:rPr lang="en-US" sz="3000" b="1" dirty="0">
                <a:latin typeface="Times New Roman" panose="02020603050405020304" pitchFamily="18" charset="0"/>
                <a:cs typeface="Times New Roman" panose="02020603050405020304" pitchFamily="18" charset="0"/>
              </a:rPr>
              <a:t>2. </a:t>
            </a:r>
            <a:r>
              <a:rPr lang="en-US" sz="3000" dirty="0">
                <a:latin typeface="Times New Roman" panose="02020603050405020304" pitchFamily="18" charset="0"/>
                <a:cs typeface="Times New Roman" panose="02020603050405020304" pitchFamily="18" charset="0"/>
              </a:rPr>
              <a:t>Solar radiation prediction in Seoul, South Korea using SARIMA based on 37 years of hourly data from the Korean Meteorological Administration. </a:t>
            </a:r>
          </a:p>
          <a:p>
            <a:pPr algn="l"/>
            <a:r>
              <a:rPr lang="en-US" sz="3000" b="1" dirty="0">
                <a:latin typeface="Times New Roman" panose="02020603050405020304" pitchFamily="18" charset="0"/>
                <a:cs typeface="Times New Roman" panose="02020603050405020304" pitchFamily="18" charset="0"/>
              </a:rPr>
              <a:t>3. </a:t>
            </a:r>
            <a:r>
              <a:rPr lang="en-US" sz="3000" dirty="0">
                <a:latin typeface="Times New Roman" panose="02020603050405020304" pitchFamily="18" charset="0"/>
                <a:cs typeface="Times New Roman" panose="02020603050405020304" pitchFamily="18" charset="0"/>
              </a:rPr>
              <a:t>Disease management with ARIMA, including a case of predicting hospital bed demand during the SARS epidemic in Singapore. </a:t>
            </a:r>
          </a:p>
          <a:p>
            <a:pPr algn="l"/>
            <a:r>
              <a:rPr lang="en-US" sz="3000" b="1" dirty="0">
                <a:latin typeface="Times New Roman" panose="02020603050405020304" pitchFamily="18" charset="0"/>
                <a:cs typeface="Times New Roman" panose="02020603050405020304" pitchFamily="18" charset="0"/>
              </a:rPr>
              <a:t>4. </a:t>
            </a:r>
            <a:r>
              <a:rPr lang="en-US" sz="3000" dirty="0">
                <a:latin typeface="Times New Roman" panose="02020603050405020304" pitchFamily="18" charset="0"/>
                <a:cs typeface="Times New Roman" panose="02020603050405020304" pitchFamily="18" charset="0"/>
              </a:rPr>
              <a:t>Forecasting demand in a food company using ARIMA.</a:t>
            </a:r>
          </a:p>
          <a:p>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4081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70561" y="-3505932"/>
            <a:ext cx="8291789"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6470159" y="245252"/>
            <a:ext cx="1063503" cy="1175670"/>
          </a:xfrm>
          <a:prstGeom prst="rect">
            <a:avLst/>
          </a:prstGeom>
        </p:spPr>
        <p:txBody>
          <a:bodyPr lIns="254000" tIns="254000" rIns="254000" bIns="254000" rtlCol="0" anchor="ctr"/>
          <a:lstStyle/>
          <a:p>
            <a:pPr algn="just">
              <a:lnSpc>
                <a:spcPts val="5739"/>
              </a:lnSpc>
            </a:pPr>
            <a:endParaRPr lang="en-US" sz="4100" dirty="0">
              <a:solidFill>
                <a:srgbClr val="000000"/>
              </a:solidFill>
              <a:latin typeface="DM Sans Bold"/>
            </a:endParaRPr>
          </a:p>
        </p:txBody>
      </p:sp>
      <p:sp>
        <p:nvSpPr>
          <p:cNvPr id="12" name="TextBox 12"/>
          <p:cNvSpPr txBox="1"/>
          <p:nvPr/>
        </p:nvSpPr>
        <p:spPr>
          <a:xfrm>
            <a:off x="1448366" y="5393882"/>
            <a:ext cx="15810935" cy="538609"/>
          </a:xfrm>
          <a:prstGeom prst="rect">
            <a:avLst/>
          </a:prstGeom>
        </p:spPr>
        <p:txBody>
          <a:bodyPr wrap="square"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sp>
        <p:nvSpPr>
          <p:cNvPr id="15" name="AutoShape 3">
            <a:extLst>
              <a:ext uri="{FF2B5EF4-FFF2-40B4-BE49-F238E27FC236}">
                <a16:creationId xmlns:a16="http://schemas.microsoft.com/office/drawing/2014/main" id="{E8961B72-8B33-440E-10B1-407BA76404E3}"/>
              </a:ext>
            </a:extLst>
          </p:cNvPr>
          <p:cNvSpPr/>
          <p:nvPr/>
        </p:nvSpPr>
        <p:spPr>
          <a:xfrm rot="1008">
            <a:off x="1028701" y="2097881"/>
            <a:ext cx="16230602" cy="0"/>
          </a:xfrm>
          <a:prstGeom prst="line">
            <a:avLst/>
          </a:prstGeom>
          <a:ln w="9525" cap="flat">
            <a:solidFill>
              <a:srgbClr val="000000"/>
            </a:solidFill>
            <a:prstDash val="solid"/>
            <a:headEnd type="none" w="sm" len="sm"/>
            <a:tailEnd type="none" w="sm" len="sm"/>
          </a:ln>
        </p:spPr>
        <p:txBody>
          <a:bodyPr/>
          <a:lstStyle/>
          <a:p>
            <a:endParaRPr lang="en-US"/>
          </a:p>
        </p:txBody>
      </p:sp>
      <p:sp>
        <p:nvSpPr>
          <p:cNvPr id="16" name="TextBox 15">
            <a:extLst>
              <a:ext uri="{FF2B5EF4-FFF2-40B4-BE49-F238E27FC236}">
                <a16:creationId xmlns:a16="http://schemas.microsoft.com/office/drawing/2014/main" id="{AA11875E-F694-5B75-AB7A-EECE645A963A}"/>
              </a:ext>
            </a:extLst>
          </p:cNvPr>
          <p:cNvSpPr txBox="1"/>
          <p:nvPr/>
        </p:nvSpPr>
        <p:spPr>
          <a:xfrm>
            <a:off x="3707296" y="868922"/>
            <a:ext cx="9909314"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           ARIMA &amp; SARIMA</a:t>
            </a:r>
            <a:endParaRPr lang="en-US" sz="6000" dirty="0"/>
          </a:p>
        </p:txBody>
      </p:sp>
      <p:sp>
        <p:nvSpPr>
          <p:cNvPr id="3" name="TextBox 2">
            <a:extLst>
              <a:ext uri="{FF2B5EF4-FFF2-40B4-BE49-F238E27FC236}">
                <a16:creationId xmlns:a16="http://schemas.microsoft.com/office/drawing/2014/main" id="{DCA65280-C672-26BE-E9FF-C1B049529639}"/>
              </a:ext>
            </a:extLst>
          </p:cNvPr>
          <p:cNvSpPr txBox="1"/>
          <p:nvPr/>
        </p:nvSpPr>
        <p:spPr>
          <a:xfrm>
            <a:off x="1028699" y="3533618"/>
            <a:ext cx="16230602" cy="4478149"/>
          </a:xfrm>
          <a:prstGeom prst="rect">
            <a:avLst/>
          </a:prstGeom>
          <a:noFill/>
        </p:spPr>
        <p:txBody>
          <a:bodyPr wrap="square" rtlCol="0">
            <a:spAutoFit/>
          </a:bodyPr>
          <a:lstStyle/>
          <a:p>
            <a:pPr algn="l"/>
            <a:r>
              <a:rPr lang="en-US" sz="3750" b="1" dirty="0">
                <a:latin typeface="Times New Roman" panose="02020603050405020304" pitchFamily="18" charset="0"/>
                <a:cs typeface="Times New Roman" panose="02020603050405020304" pitchFamily="18" charset="0"/>
              </a:rPr>
              <a:t>Real Life Use-cases  of ARIMA &amp; SARIMA</a:t>
            </a:r>
          </a:p>
          <a:p>
            <a:pPr algn="l"/>
            <a:endParaRPr lang="en-US" sz="3750" b="1" dirty="0">
              <a:latin typeface="Times New Roman" panose="02020603050405020304" pitchFamily="18" charset="0"/>
              <a:cs typeface="Times New Roman" panose="02020603050405020304" pitchFamily="18" charset="0"/>
            </a:endParaRPr>
          </a:p>
          <a:p>
            <a:pPr algn="l"/>
            <a:r>
              <a:rPr lang="en-US" sz="3000" dirty="0">
                <a:latin typeface="Times New Roman" panose="02020603050405020304" pitchFamily="18" charset="0"/>
                <a:cs typeface="Times New Roman" panose="02020603050405020304" pitchFamily="18" charset="0"/>
              </a:rPr>
              <a:t>However, there are a few things to bear in mind while you work on them in your actual use case:</a:t>
            </a:r>
          </a:p>
          <a:p>
            <a:pPr algn="l"/>
            <a:endParaRPr lang="en-US" sz="3000" dirty="0">
              <a:latin typeface="Times New Roman" panose="02020603050405020304" pitchFamily="18" charset="0"/>
              <a:cs typeface="Times New Roman" panose="02020603050405020304" pitchFamily="18" charset="0"/>
            </a:endParaRPr>
          </a:p>
          <a:p>
            <a:pPr algn="l"/>
            <a:r>
              <a:rPr lang="en-US" sz="3000" dirty="0">
                <a:latin typeface="Times New Roman" panose="02020603050405020304" pitchFamily="18" charset="0"/>
                <a:cs typeface="Times New Roman" panose="02020603050405020304" pitchFamily="18" charset="0"/>
              </a:rPr>
              <a:t>1. The temporal complexity of training can rise exponentially when </a:t>
            </a:r>
            <a:r>
              <a:rPr lang="en-US" sz="3000" dirty="0" err="1">
                <a:latin typeface="Times New Roman" panose="02020603050405020304" pitchFamily="18" charset="0"/>
                <a:cs typeface="Times New Roman" panose="02020603050405020304" pitchFamily="18" charset="0"/>
              </a:rPr>
              <a:t>p,q</a:t>
            </a:r>
            <a:r>
              <a:rPr lang="en-US" sz="3000" dirty="0">
                <a:latin typeface="Times New Roman" panose="02020603050405020304" pitchFamily="18" charset="0"/>
                <a:cs typeface="Times New Roman" panose="02020603050405020304" pitchFamily="18" charset="0"/>
              </a:rPr>
              <a:t> is raised. It is therefore recommended to determine their values first, then to explore.</a:t>
            </a:r>
          </a:p>
          <a:p>
            <a:pPr algn="l"/>
            <a:endParaRPr lang="en-US" sz="3000" dirty="0">
              <a:latin typeface="Times New Roman" panose="02020603050405020304" pitchFamily="18" charset="0"/>
              <a:cs typeface="Times New Roman" panose="02020603050405020304" pitchFamily="18" charset="0"/>
            </a:endParaRPr>
          </a:p>
          <a:p>
            <a:pPr algn="l"/>
            <a:r>
              <a:rPr lang="en-US" sz="3000" dirty="0">
                <a:latin typeface="Times New Roman" panose="02020603050405020304" pitchFamily="18" charset="0"/>
                <a:cs typeface="Times New Roman" panose="02020603050405020304" pitchFamily="18" charset="0"/>
              </a:rPr>
              <a:t>2. They have a tendency to overfit. Therefore, before switching to production, be sure to set the hyperparameters correctly and perform validation.</a:t>
            </a:r>
          </a:p>
        </p:txBody>
      </p:sp>
    </p:spTree>
    <p:extLst>
      <p:ext uri="{BB962C8B-B14F-4D97-AF65-F5344CB8AC3E}">
        <p14:creationId xmlns:p14="http://schemas.microsoft.com/office/powerpoint/2010/main" val="234492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5102407" y="4871811"/>
            <a:ext cx="8083187" cy="4650875"/>
          </a:xfrm>
          <a:custGeom>
            <a:avLst/>
            <a:gdLst/>
            <a:ahLst/>
            <a:cxnLst/>
            <a:rect l="l" t="t" r="r" b="b"/>
            <a:pathLst>
              <a:path w="8083187" h="4650875">
                <a:moveTo>
                  <a:pt x="0" y="0"/>
                </a:moveTo>
                <a:lnTo>
                  <a:pt x="8083186" y="0"/>
                </a:lnTo>
                <a:lnTo>
                  <a:pt x="8083186" y="4650875"/>
                </a:lnTo>
                <a:lnTo>
                  <a:pt x="0" y="4650875"/>
                </a:lnTo>
                <a:lnTo>
                  <a:pt x="0" y="0"/>
                </a:lnTo>
                <a:close/>
              </a:path>
            </a:pathLst>
          </a:custGeom>
          <a:blipFill>
            <a:blip r:embed="rId2"/>
            <a:stretch>
              <a:fillRect l="-2565" t="-1961" b="-1961"/>
            </a:stretch>
          </a:blipFill>
        </p:spPr>
        <p:txBody>
          <a:bodyPr/>
          <a:lstStyle/>
          <a:p>
            <a:endParaRPr lang="en-US"/>
          </a:p>
        </p:txBody>
      </p:sp>
      <p:sp>
        <p:nvSpPr>
          <p:cNvPr id="3" name="TextBox 3"/>
          <p:cNvSpPr txBox="1"/>
          <p:nvPr/>
        </p:nvSpPr>
        <p:spPr>
          <a:xfrm>
            <a:off x="6754548" y="9732236"/>
            <a:ext cx="4778905" cy="327025"/>
          </a:xfrm>
          <a:prstGeom prst="rect">
            <a:avLst/>
          </a:prstGeom>
        </p:spPr>
        <p:txBody>
          <a:bodyPr lIns="0" tIns="0" rIns="0" bIns="0" rtlCol="0" anchor="t">
            <a:spAutoFit/>
          </a:bodyPr>
          <a:lstStyle/>
          <a:p>
            <a:pPr>
              <a:lnSpc>
                <a:spcPts val="2600"/>
              </a:lnSpc>
            </a:pPr>
            <a:r>
              <a:rPr lang="en-US" sz="2000">
                <a:solidFill>
                  <a:srgbClr val="000000"/>
                </a:solidFill>
                <a:latin typeface="DM Sans Italics"/>
              </a:rPr>
              <a:t>Fig: Weather Forecasting Prediction</a:t>
            </a:r>
          </a:p>
        </p:txBody>
      </p:sp>
      <p:grpSp>
        <p:nvGrpSpPr>
          <p:cNvPr id="4" name="Group 4"/>
          <p:cNvGrpSpPr/>
          <p:nvPr/>
        </p:nvGrpSpPr>
        <p:grpSpPr>
          <a:xfrm>
            <a:off x="1356806" y="1196395"/>
            <a:ext cx="15574388" cy="3947105"/>
            <a:chOff x="0" y="0"/>
            <a:chExt cx="20765851" cy="5262807"/>
          </a:xfrm>
        </p:grpSpPr>
        <p:sp>
          <p:nvSpPr>
            <p:cNvPr id="5" name="TextBox 5"/>
            <p:cNvSpPr txBox="1"/>
            <p:nvPr/>
          </p:nvSpPr>
          <p:spPr>
            <a:xfrm>
              <a:off x="0" y="2513929"/>
              <a:ext cx="20765851" cy="1387475"/>
            </a:xfrm>
            <a:prstGeom prst="rect">
              <a:avLst/>
            </a:prstGeom>
          </p:spPr>
          <p:txBody>
            <a:bodyPr lIns="0" tIns="0" rIns="0" bIns="0" rtlCol="0" anchor="t">
              <a:spAutoFit/>
            </a:bodyPr>
            <a:lstStyle/>
            <a:p>
              <a:pPr>
                <a:lnSpc>
                  <a:spcPts val="4200"/>
                </a:lnSpc>
              </a:pPr>
              <a:r>
                <a:rPr lang="en-US" sz="3000">
                  <a:solidFill>
                    <a:srgbClr val="000000"/>
                  </a:solidFill>
                  <a:latin typeface="DM Sans"/>
                </a:rPr>
                <a:t>A time series is a sequence of data points collected or recorded at specific time intervals. Each data point is associated with a corresponding time stamp or period</a:t>
              </a:r>
            </a:p>
          </p:txBody>
        </p:sp>
        <p:sp>
          <p:nvSpPr>
            <p:cNvPr id="6" name="TextBox 6"/>
            <p:cNvSpPr txBox="1"/>
            <p:nvPr/>
          </p:nvSpPr>
          <p:spPr>
            <a:xfrm>
              <a:off x="0" y="4586532"/>
              <a:ext cx="20765851" cy="676275"/>
            </a:xfrm>
            <a:prstGeom prst="rect">
              <a:avLst/>
            </a:prstGeom>
          </p:spPr>
          <p:txBody>
            <a:bodyPr lIns="0" tIns="0" rIns="0" bIns="0" rtlCol="0" anchor="t">
              <a:spAutoFit/>
            </a:bodyPr>
            <a:lstStyle/>
            <a:p>
              <a:pPr algn="l">
                <a:lnSpc>
                  <a:spcPts val="4200"/>
                </a:lnSpc>
              </a:pPr>
              <a:endParaRPr/>
            </a:p>
          </p:txBody>
        </p:sp>
        <p:sp>
          <p:nvSpPr>
            <p:cNvPr id="7" name="TextBox 7"/>
            <p:cNvSpPr txBox="1"/>
            <p:nvPr/>
          </p:nvSpPr>
          <p:spPr>
            <a:xfrm>
              <a:off x="0" y="-9525"/>
              <a:ext cx="20765851" cy="1838325"/>
            </a:xfrm>
            <a:prstGeom prst="rect">
              <a:avLst/>
            </a:prstGeom>
          </p:spPr>
          <p:txBody>
            <a:bodyPr lIns="0" tIns="0" rIns="0" bIns="0" rtlCol="0" anchor="t">
              <a:spAutoFit/>
            </a:bodyPr>
            <a:lstStyle/>
            <a:p>
              <a:pPr marL="0" lvl="0" indent="0" algn="just">
                <a:lnSpc>
                  <a:spcPts val="10800"/>
                </a:lnSpc>
                <a:spcBef>
                  <a:spcPct val="0"/>
                </a:spcBef>
              </a:pPr>
              <a:r>
                <a:rPr lang="en-US" sz="9000">
                  <a:solidFill>
                    <a:srgbClr val="000000"/>
                  </a:solidFill>
                  <a:latin typeface="DM Sans Bold"/>
                </a:rPr>
                <a:t>What is Time Series?</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2296">
            <a:off x="10542780" y="-3829104"/>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143000" y="615466"/>
            <a:ext cx="12306304" cy="1258614"/>
          </a:xfrm>
          <a:prstGeom prst="rect">
            <a:avLst/>
          </a:prstGeom>
        </p:spPr>
        <p:txBody>
          <a:bodyPr wrap="square" lIns="0" tIns="0" rIns="0" bIns="0" rtlCol="0" anchor="t">
            <a:spAutoFit/>
          </a:bodyPr>
          <a:lstStyle/>
          <a:p>
            <a:pPr>
              <a:lnSpc>
                <a:spcPts val="10800"/>
              </a:lnSpc>
              <a:spcBef>
                <a:spcPct val="0"/>
              </a:spcBef>
            </a:pPr>
            <a:r>
              <a:rPr lang="en-US" sz="6000" dirty="0">
                <a:solidFill>
                  <a:srgbClr val="000000"/>
                </a:solidFill>
                <a:latin typeface="DM Sans Bold"/>
              </a:rPr>
              <a:t>Time Series Analysis Math</a:t>
            </a:r>
          </a:p>
        </p:txBody>
      </p:sp>
      <p:pic>
        <p:nvPicPr>
          <p:cNvPr id="7" name="Picture 6">
            <a:extLst>
              <a:ext uri="{FF2B5EF4-FFF2-40B4-BE49-F238E27FC236}">
                <a16:creationId xmlns:a16="http://schemas.microsoft.com/office/drawing/2014/main" id="{F8A6BADC-6A06-4046-4828-369F791B9B13}"/>
              </a:ext>
            </a:extLst>
          </p:cNvPr>
          <p:cNvPicPr>
            <a:picLocks noChangeAspect="1"/>
          </p:cNvPicPr>
          <p:nvPr/>
        </p:nvPicPr>
        <p:blipFill>
          <a:blip r:embed="rId3"/>
          <a:stretch>
            <a:fillRect/>
          </a:stretch>
        </p:blipFill>
        <p:spPr>
          <a:xfrm>
            <a:off x="304800" y="2857500"/>
            <a:ext cx="17524839" cy="6019800"/>
          </a:xfrm>
          <a:prstGeom prst="rect">
            <a:avLst/>
          </a:prstGeom>
          <a:ln>
            <a:noFill/>
          </a:ln>
          <a:effectLst>
            <a:glow rad="12700">
              <a:schemeClr val="accent6">
                <a:lumMod val="20000"/>
                <a:lumOff val="80000"/>
                <a:alpha val="30000"/>
              </a:schemeClr>
            </a:glow>
            <a:softEdge rad="112500"/>
          </a:effectLst>
        </p:spPr>
      </p:pic>
      <p:sp>
        <p:nvSpPr>
          <p:cNvPr id="10" name="TextBox 9">
            <a:extLst>
              <a:ext uri="{FF2B5EF4-FFF2-40B4-BE49-F238E27FC236}">
                <a16:creationId xmlns:a16="http://schemas.microsoft.com/office/drawing/2014/main" id="{673FAF75-0242-2346-9630-EC2A3680A466}"/>
              </a:ext>
            </a:extLst>
          </p:cNvPr>
          <p:cNvSpPr txBox="1"/>
          <p:nvPr/>
        </p:nvSpPr>
        <p:spPr>
          <a:xfrm>
            <a:off x="1752600" y="8336894"/>
            <a:ext cx="15240000" cy="615553"/>
          </a:xfrm>
          <a:prstGeom prst="rect">
            <a:avLst/>
          </a:prstGeom>
          <a:noFill/>
        </p:spPr>
        <p:txBody>
          <a:bodyPr wrap="square" rtlCol="0">
            <a:spAutoFit/>
          </a:bodyPr>
          <a:lstStyle/>
          <a:p>
            <a:r>
              <a:rPr lang="en-US" sz="3400" dirty="0">
                <a:latin typeface="Times New Roman" panose="02020603050405020304" pitchFamily="18" charset="0"/>
                <a:cs typeface="Times New Roman" panose="02020603050405020304" pitchFamily="18" charset="0"/>
              </a:rPr>
              <a:t>3)  Obtain a seasonally adjusted trend estimate for the 4</a:t>
            </a:r>
            <a:r>
              <a:rPr lang="en-US" sz="3400" baseline="30000" dirty="0">
                <a:latin typeface="Times New Roman" panose="02020603050405020304" pitchFamily="18" charset="0"/>
                <a:cs typeface="Times New Roman" panose="02020603050405020304" pitchFamily="18" charset="0"/>
              </a:rPr>
              <a:t>th</a:t>
            </a:r>
            <a:r>
              <a:rPr lang="en-US" sz="3400" dirty="0">
                <a:latin typeface="Times New Roman" panose="02020603050405020304" pitchFamily="18" charset="0"/>
                <a:cs typeface="Times New Roman" panose="02020603050405020304" pitchFamily="18" charset="0"/>
              </a:rPr>
              <a:t> quarter of 2011</a:t>
            </a:r>
          </a:p>
        </p:txBody>
      </p:sp>
    </p:spTree>
    <p:extLst>
      <p:ext uri="{BB962C8B-B14F-4D97-AF65-F5344CB8AC3E}">
        <p14:creationId xmlns:p14="http://schemas.microsoft.com/office/powerpoint/2010/main" val="2859388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048134" flipH="1">
            <a:off x="2219844" y="-2465561"/>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txBody>
          <a:bodyPr/>
          <a:lstStyle/>
          <a:p>
            <a:endParaRPr lang="en-US" dirty="0"/>
          </a:p>
        </p:txBody>
      </p:sp>
      <p:sp>
        <p:nvSpPr>
          <p:cNvPr id="3" name="AutoShape 3"/>
          <p:cNvSpPr/>
          <p:nvPr/>
        </p:nvSpPr>
        <p:spPr>
          <a:xfrm rot="1008">
            <a:off x="1052762" y="2738194"/>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028698" y="1208088"/>
            <a:ext cx="16573502" cy="1199944"/>
          </a:xfrm>
          <a:prstGeom prst="rect">
            <a:avLst/>
          </a:prstGeom>
        </p:spPr>
        <p:txBody>
          <a:bodyPr wrap="square" lIns="0" tIns="0" rIns="0" bIns="0" rtlCol="0" anchor="t">
            <a:spAutoFit/>
          </a:bodyPr>
          <a:lstStyle/>
          <a:p>
            <a:pPr>
              <a:lnSpc>
                <a:spcPts val="10800"/>
              </a:lnSpc>
              <a:spcBef>
                <a:spcPct val="0"/>
              </a:spcBef>
            </a:pPr>
            <a:r>
              <a:rPr lang="en-US" sz="4400" dirty="0">
                <a:solidFill>
                  <a:srgbClr val="000000"/>
                </a:solidFill>
                <a:latin typeface="DM Sans Bold"/>
              </a:rPr>
              <a:t>MA (Moving Average) method &amp; Seasonal Adjustment  </a:t>
            </a:r>
          </a:p>
        </p:txBody>
      </p:sp>
      <p:grpSp>
        <p:nvGrpSpPr>
          <p:cNvPr id="6" name="Group 6"/>
          <p:cNvGrpSpPr/>
          <p:nvPr/>
        </p:nvGrpSpPr>
        <p:grpSpPr>
          <a:xfrm>
            <a:off x="7250998" y="6207745"/>
            <a:ext cx="3786004" cy="1879432"/>
            <a:chOff x="0" y="1922623"/>
            <a:chExt cx="5048005" cy="2505909"/>
          </a:xfrm>
        </p:grpSpPr>
        <p:sp>
          <p:nvSpPr>
            <p:cNvPr id="7" name="TextBox 7"/>
            <p:cNvSpPr txBox="1"/>
            <p:nvPr/>
          </p:nvSpPr>
          <p:spPr>
            <a:xfrm>
              <a:off x="0" y="1922623"/>
              <a:ext cx="5048005" cy="718145"/>
            </a:xfrm>
            <a:prstGeom prst="rect">
              <a:avLst/>
            </a:prstGeom>
          </p:spPr>
          <p:txBody>
            <a:bodyPr lIns="0" tIns="0" rIns="0" bIns="0" rtlCol="0" anchor="t">
              <a:spAutoFit/>
            </a:bodyPr>
            <a:lstStyle/>
            <a:p>
              <a:pPr>
                <a:lnSpc>
                  <a:spcPts val="4200"/>
                </a:lnSpc>
              </a:pPr>
              <a:endParaRPr lang="en-US" sz="3500" dirty="0">
                <a:solidFill>
                  <a:srgbClr val="000000"/>
                </a:solidFill>
                <a:latin typeface="DM Sans Bold"/>
              </a:endParaRPr>
            </a:p>
          </p:txBody>
        </p:sp>
        <p:sp>
          <p:nvSpPr>
            <p:cNvPr id="8" name="TextBox 8"/>
            <p:cNvSpPr txBox="1"/>
            <p:nvPr/>
          </p:nvSpPr>
          <p:spPr>
            <a:xfrm>
              <a:off x="0" y="3857607"/>
              <a:ext cx="5048005" cy="570925"/>
            </a:xfrm>
            <a:prstGeom prst="rect">
              <a:avLst/>
            </a:prstGeom>
          </p:spPr>
          <p:txBody>
            <a:bodyPr lIns="0" tIns="0" rIns="0" bIns="0" rtlCol="0" anchor="t">
              <a:spAutoFit/>
            </a:bodyPr>
            <a:lstStyle/>
            <a:p>
              <a:pPr algn="l">
                <a:lnSpc>
                  <a:spcPts val="3499"/>
                </a:lnSpc>
              </a:pPr>
              <a:endParaRPr lang="en-US" sz="2499" dirty="0">
                <a:solidFill>
                  <a:srgbClr val="000000"/>
                </a:solidFill>
                <a:latin typeface="DM Sans"/>
              </a:endParaRPr>
            </a:p>
          </p:txBody>
        </p:sp>
      </p:grpSp>
      <p:grpSp>
        <p:nvGrpSpPr>
          <p:cNvPr id="14" name="Group 14"/>
          <p:cNvGrpSpPr/>
          <p:nvPr/>
        </p:nvGrpSpPr>
        <p:grpSpPr>
          <a:xfrm>
            <a:off x="1028699" y="5466011"/>
            <a:ext cx="3786004" cy="2347495"/>
            <a:chOff x="0" y="2010445"/>
            <a:chExt cx="5048005" cy="2366676"/>
          </a:xfrm>
        </p:grpSpPr>
        <p:sp>
          <p:nvSpPr>
            <p:cNvPr id="15" name="TextBox 15"/>
            <p:cNvSpPr txBox="1"/>
            <p:nvPr/>
          </p:nvSpPr>
          <p:spPr>
            <a:xfrm>
              <a:off x="0" y="2010445"/>
              <a:ext cx="5048005" cy="543010"/>
            </a:xfrm>
            <a:prstGeom prst="rect">
              <a:avLst/>
            </a:prstGeom>
          </p:spPr>
          <p:txBody>
            <a:bodyPr lIns="0" tIns="0" rIns="0" bIns="0" rtlCol="0" anchor="t">
              <a:spAutoFit/>
            </a:bodyPr>
            <a:lstStyle/>
            <a:p>
              <a:pPr>
                <a:lnSpc>
                  <a:spcPts val="4200"/>
                </a:lnSpc>
              </a:pPr>
              <a:endParaRPr lang="en-US" sz="3500" dirty="0">
                <a:solidFill>
                  <a:srgbClr val="000000"/>
                </a:solidFill>
                <a:latin typeface="DM Sans Bold"/>
              </a:endParaRPr>
            </a:p>
          </p:txBody>
        </p:sp>
        <p:sp>
          <p:nvSpPr>
            <p:cNvPr id="16" name="TextBox 16"/>
            <p:cNvSpPr txBox="1"/>
            <p:nvPr/>
          </p:nvSpPr>
          <p:spPr>
            <a:xfrm>
              <a:off x="0" y="3945428"/>
              <a:ext cx="5048005" cy="431693"/>
            </a:xfrm>
            <a:prstGeom prst="rect">
              <a:avLst/>
            </a:prstGeom>
          </p:spPr>
          <p:txBody>
            <a:bodyPr wrap="square" lIns="0" tIns="0" rIns="0" bIns="0" rtlCol="0" anchor="t">
              <a:spAutoFit/>
            </a:bodyPr>
            <a:lstStyle/>
            <a:p>
              <a:pPr algn="l">
                <a:lnSpc>
                  <a:spcPts val="3499"/>
                </a:lnSpc>
              </a:pPr>
              <a:endParaRPr lang="en-US" sz="2499" dirty="0">
                <a:solidFill>
                  <a:srgbClr val="000000"/>
                </a:solidFill>
                <a:latin typeface="DM Sans"/>
              </a:endParaRPr>
            </a:p>
          </p:txBody>
        </p:sp>
      </p:grpSp>
      <p:sp>
        <p:nvSpPr>
          <p:cNvPr id="18" name="TextBox 17">
            <a:extLst>
              <a:ext uri="{FF2B5EF4-FFF2-40B4-BE49-F238E27FC236}">
                <a16:creationId xmlns:a16="http://schemas.microsoft.com/office/drawing/2014/main" id="{B426E2B4-4128-48B4-3121-22281F2E971B}"/>
              </a:ext>
            </a:extLst>
          </p:cNvPr>
          <p:cNvSpPr txBox="1"/>
          <p:nvPr/>
        </p:nvSpPr>
        <p:spPr>
          <a:xfrm>
            <a:off x="1028698" y="3238500"/>
            <a:ext cx="16230602" cy="7632859"/>
          </a:xfrm>
          <a:prstGeom prst="rect">
            <a:avLst/>
          </a:prstGeom>
          <a:noFill/>
        </p:spPr>
        <p:txBody>
          <a:bodyPr wrap="square" rtlCol="0">
            <a:spAutoFit/>
          </a:bodyPr>
          <a:lstStyle/>
          <a:p>
            <a:pPr marL="571500" indent="-571500" algn="l">
              <a:lnSpc>
                <a:spcPct val="150000"/>
              </a:lnSpc>
              <a:buFont typeface="Arial" panose="020B0604020202020204" pitchFamily="34" charset="0"/>
              <a:buChar char="•"/>
            </a:pPr>
            <a:r>
              <a:rPr lang="en-US" sz="4000" b="0" i="0" dirty="0">
                <a:effectLst/>
                <a:latin typeface="Times New Roman" panose="02020603050405020304" pitchFamily="18" charset="0"/>
                <a:cs typeface="Times New Roman" panose="02020603050405020304" pitchFamily="18" charset="0"/>
              </a:rPr>
              <a:t>A moving average is a series of averages, calculated from historic data. Moving averages can be calculated for any number of time periods, for example a three-month moving average, a seven-day moving average, or a four-quarter moving average. The basic calculations are the same.</a:t>
            </a:r>
          </a:p>
          <a:p>
            <a:pPr>
              <a:lnSpc>
                <a:spcPct val="150000"/>
              </a:lnSpc>
            </a:pPr>
            <a:endParaRPr lang="en-US" sz="3600" dirty="0">
              <a:latin typeface="Times New Roman" panose="02020603050405020304" pitchFamily="18" charset="0"/>
              <a:cs typeface="Times New Roman" panose="02020603050405020304" pitchFamily="18" charset="0"/>
            </a:endParaRPr>
          </a:p>
          <a:p>
            <a:pPr marL="571500" indent="-571500">
              <a:lnSpc>
                <a:spcPct val="150000"/>
              </a:lnSpc>
              <a:buFont typeface="Arial" panose="020B0604020202020204" pitchFamily="34" charset="0"/>
              <a:buChar char="•"/>
            </a:pPr>
            <a:r>
              <a:rPr lang="en-US" sz="4000" dirty="0">
                <a:latin typeface="Times New Roman" panose="02020603050405020304" pitchFamily="18" charset="0"/>
                <a:cs typeface="Times New Roman" panose="02020603050405020304" pitchFamily="18" charset="0"/>
              </a:rPr>
              <a:t>Seasonal Adjustment is the </a:t>
            </a:r>
            <a:r>
              <a:rPr lang="en-US" sz="4000" dirty="0">
                <a:effectLst/>
                <a:latin typeface="Times New Roman" panose="02020603050405020304" pitchFamily="18" charset="0"/>
                <a:ea typeface="Calibri" panose="020F0502020204030204" pitchFamily="34" charset="0"/>
                <a:cs typeface="Times New Roman" panose="02020603050405020304" pitchFamily="18" charset="0"/>
              </a:rPr>
              <a:t>removal of the "seasonal" part from the data so that we can see the underlying "regular" trend more clearly</a:t>
            </a:r>
            <a:r>
              <a:rPr lang="en-US" sz="4000" dirty="0">
                <a:solidFill>
                  <a:srgbClr val="37415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4000" dirty="0">
              <a:latin typeface="Times New Roman" panose="02020603050405020304" pitchFamily="18" charset="0"/>
              <a:cs typeface="Times New Roman" panose="02020603050405020304" pitchFamily="18" charset="0"/>
            </a:endParaRPr>
          </a:p>
          <a:p>
            <a:endParaRPr lang="en-US" sz="4000" dirty="0">
              <a:latin typeface="Times New Roman" panose="02020603050405020304" pitchFamily="18" charset="0"/>
              <a:cs typeface="Times New Roman" panose="02020603050405020304" pitchFamily="18" charset="0"/>
            </a:endParaRPr>
          </a:p>
          <a:p>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4883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2296">
            <a:off x="10542780" y="-3829104"/>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143000" y="615466"/>
            <a:ext cx="12306304" cy="1258614"/>
          </a:xfrm>
          <a:prstGeom prst="rect">
            <a:avLst/>
          </a:prstGeom>
        </p:spPr>
        <p:txBody>
          <a:bodyPr wrap="square" lIns="0" tIns="0" rIns="0" bIns="0" rtlCol="0" anchor="t">
            <a:spAutoFit/>
          </a:bodyPr>
          <a:lstStyle/>
          <a:p>
            <a:pPr>
              <a:lnSpc>
                <a:spcPts val="10800"/>
              </a:lnSpc>
              <a:spcBef>
                <a:spcPct val="0"/>
              </a:spcBef>
            </a:pPr>
            <a:r>
              <a:rPr lang="en-US" sz="6000" dirty="0">
                <a:solidFill>
                  <a:srgbClr val="000000"/>
                </a:solidFill>
                <a:latin typeface="DM Sans Bold"/>
              </a:rPr>
              <a:t>Time Series Analysis Math</a:t>
            </a:r>
          </a:p>
        </p:txBody>
      </p:sp>
      <p:pic>
        <p:nvPicPr>
          <p:cNvPr id="7" name="Picture 6">
            <a:extLst>
              <a:ext uri="{FF2B5EF4-FFF2-40B4-BE49-F238E27FC236}">
                <a16:creationId xmlns:a16="http://schemas.microsoft.com/office/drawing/2014/main" id="{F8A6BADC-6A06-4046-4828-369F791B9B13}"/>
              </a:ext>
            </a:extLst>
          </p:cNvPr>
          <p:cNvPicPr>
            <a:picLocks noChangeAspect="1"/>
          </p:cNvPicPr>
          <p:nvPr/>
        </p:nvPicPr>
        <p:blipFill>
          <a:blip r:embed="rId3"/>
          <a:stretch>
            <a:fillRect/>
          </a:stretch>
        </p:blipFill>
        <p:spPr>
          <a:xfrm>
            <a:off x="304800" y="2857500"/>
            <a:ext cx="17524839" cy="6019800"/>
          </a:xfrm>
          <a:prstGeom prst="rect">
            <a:avLst/>
          </a:prstGeom>
          <a:ln>
            <a:noFill/>
          </a:ln>
          <a:effectLst>
            <a:glow rad="12700">
              <a:schemeClr val="accent6">
                <a:lumMod val="20000"/>
                <a:lumOff val="80000"/>
                <a:alpha val="30000"/>
              </a:schemeClr>
            </a:glow>
            <a:softEdge rad="112500"/>
          </a:effectLst>
        </p:spPr>
      </p:pic>
      <p:sp>
        <p:nvSpPr>
          <p:cNvPr id="10" name="TextBox 9">
            <a:extLst>
              <a:ext uri="{FF2B5EF4-FFF2-40B4-BE49-F238E27FC236}">
                <a16:creationId xmlns:a16="http://schemas.microsoft.com/office/drawing/2014/main" id="{673FAF75-0242-2346-9630-EC2A3680A466}"/>
              </a:ext>
            </a:extLst>
          </p:cNvPr>
          <p:cNvSpPr txBox="1"/>
          <p:nvPr/>
        </p:nvSpPr>
        <p:spPr>
          <a:xfrm>
            <a:off x="1752600" y="8336894"/>
            <a:ext cx="15240000" cy="615553"/>
          </a:xfrm>
          <a:prstGeom prst="rect">
            <a:avLst/>
          </a:prstGeom>
          <a:noFill/>
        </p:spPr>
        <p:txBody>
          <a:bodyPr wrap="square" rtlCol="0">
            <a:spAutoFit/>
          </a:bodyPr>
          <a:lstStyle/>
          <a:p>
            <a:r>
              <a:rPr lang="en-US" sz="3400" dirty="0">
                <a:latin typeface="Times New Roman" panose="02020603050405020304" pitchFamily="18" charset="0"/>
                <a:cs typeface="Times New Roman" panose="02020603050405020304" pitchFamily="18" charset="0"/>
              </a:rPr>
              <a:t>3)  Obtain a seasonally adjusted trend estimate for the 4</a:t>
            </a:r>
            <a:r>
              <a:rPr lang="en-US" sz="3400" baseline="30000" dirty="0">
                <a:latin typeface="Times New Roman" panose="02020603050405020304" pitchFamily="18" charset="0"/>
                <a:cs typeface="Times New Roman" panose="02020603050405020304" pitchFamily="18" charset="0"/>
              </a:rPr>
              <a:t>th</a:t>
            </a:r>
            <a:r>
              <a:rPr lang="en-US" sz="3400" dirty="0">
                <a:latin typeface="Times New Roman" panose="02020603050405020304" pitchFamily="18" charset="0"/>
                <a:cs typeface="Times New Roman" panose="02020603050405020304" pitchFamily="18" charset="0"/>
              </a:rPr>
              <a:t> quarter of 2011</a:t>
            </a:r>
          </a:p>
        </p:txBody>
      </p:sp>
    </p:spTree>
    <p:extLst>
      <p:ext uri="{BB962C8B-B14F-4D97-AF65-F5344CB8AC3E}">
        <p14:creationId xmlns:p14="http://schemas.microsoft.com/office/powerpoint/2010/main" val="2075138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14" name="Picture 13">
            <a:extLst>
              <a:ext uri="{FF2B5EF4-FFF2-40B4-BE49-F238E27FC236}">
                <a16:creationId xmlns:a16="http://schemas.microsoft.com/office/drawing/2014/main" id="{B1B1BF22-6687-FC6E-8A4B-1D3C5CB419C3}"/>
              </a:ext>
            </a:extLst>
          </p:cNvPr>
          <p:cNvPicPr>
            <a:picLocks noChangeAspect="1"/>
          </p:cNvPicPr>
          <p:nvPr/>
        </p:nvPicPr>
        <p:blipFill>
          <a:blip r:embed="rId3"/>
          <a:stretch>
            <a:fillRect/>
          </a:stretch>
        </p:blipFill>
        <p:spPr>
          <a:xfrm>
            <a:off x="685799" y="305465"/>
            <a:ext cx="16383001" cy="9676070"/>
          </a:xfrm>
          <a:prstGeom prst="rect">
            <a:avLst/>
          </a:prstGeom>
          <a:effectLst>
            <a:softEdge rad="165100"/>
          </a:effectLst>
        </p:spPr>
      </p:pic>
    </p:spTree>
    <p:extLst>
      <p:ext uri="{BB962C8B-B14F-4D97-AF65-F5344CB8AC3E}">
        <p14:creationId xmlns:p14="http://schemas.microsoft.com/office/powerpoint/2010/main" val="1054256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pic>
        <p:nvPicPr>
          <p:cNvPr id="4" name="Picture 3">
            <a:extLst>
              <a:ext uri="{FF2B5EF4-FFF2-40B4-BE49-F238E27FC236}">
                <a16:creationId xmlns:a16="http://schemas.microsoft.com/office/drawing/2014/main" id="{555CA662-DC22-12C3-C135-2FD3B5C495CB}"/>
              </a:ext>
            </a:extLst>
          </p:cNvPr>
          <p:cNvPicPr>
            <a:picLocks noChangeAspect="1"/>
          </p:cNvPicPr>
          <p:nvPr/>
        </p:nvPicPr>
        <p:blipFill>
          <a:blip r:embed="rId3"/>
          <a:stretch>
            <a:fillRect/>
          </a:stretch>
        </p:blipFill>
        <p:spPr>
          <a:xfrm>
            <a:off x="762000" y="143181"/>
            <a:ext cx="16230600" cy="10000638"/>
          </a:xfrm>
          <a:prstGeom prst="rect">
            <a:avLst/>
          </a:prstGeom>
          <a:effectLst>
            <a:softEdge rad="63500"/>
          </a:effectLst>
        </p:spPr>
      </p:pic>
    </p:spTree>
    <p:extLst>
      <p:ext uri="{BB962C8B-B14F-4D97-AF65-F5344CB8AC3E}">
        <p14:creationId xmlns:p14="http://schemas.microsoft.com/office/powerpoint/2010/main" val="2951345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4" name="Picture 3">
            <a:extLst>
              <a:ext uri="{FF2B5EF4-FFF2-40B4-BE49-F238E27FC236}">
                <a16:creationId xmlns:a16="http://schemas.microsoft.com/office/drawing/2014/main" id="{D5E36A9F-C807-AEAE-4EE3-B82F3D550825}"/>
              </a:ext>
            </a:extLst>
          </p:cNvPr>
          <p:cNvPicPr>
            <a:picLocks noChangeAspect="1"/>
          </p:cNvPicPr>
          <p:nvPr/>
        </p:nvPicPr>
        <p:blipFill>
          <a:blip r:embed="rId3"/>
          <a:stretch>
            <a:fillRect/>
          </a:stretch>
        </p:blipFill>
        <p:spPr>
          <a:xfrm>
            <a:off x="1448366" y="230527"/>
            <a:ext cx="14858999" cy="9825945"/>
          </a:xfrm>
          <a:prstGeom prst="rect">
            <a:avLst/>
          </a:prstGeom>
          <a:effectLst>
            <a:softEdge rad="76200"/>
          </a:effectLst>
        </p:spPr>
      </p:pic>
    </p:spTree>
    <p:extLst>
      <p:ext uri="{BB962C8B-B14F-4D97-AF65-F5344CB8AC3E}">
        <p14:creationId xmlns:p14="http://schemas.microsoft.com/office/powerpoint/2010/main" val="263130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4" name="Picture 3">
            <a:extLst>
              <a:ext uri="{FF2B5EF4-FFF2-40B4-BE49-F238E27FC236}">
                <a16:creationId xmlns:a16="http://schemas.microsoft.com/office/drawing/2014/main" id="{8FF116AB-DF0D-7F4C-BC8E-AF50C4DB5B81}"/>
              </a:ext>
            </a:extLst>
          </p:cNvPr>
          <p:cNvPicPr>
            <a:picLocks noChangeAspect="1"/>
          </p:cNvPicPr>
          <p:nvPr/>
        </p:nvPicPr>
        <p:blipFill>
          <a:blip r:embed="rId3"/>
          <a:stretch>
            <a:fillRect/>
          </a:stretch>
        </p:blipFill>
        <p:spPr>
          <a:xfrm>
            <a:off x="934803" y="190500"/>
            <a:ext cx="15676797" cy="9753599"/>
          </a:xfrm>
          <a:prstGeom prst="rect">
            <a:avLst/>
          </a:prstGeom>
          <a:effectLst>
            <a:softEdge rad="127000"/>
          </a:effectLst>
        </p:spPr>
      </p:pic>
    </p:spTree>
    <p:extLst>
      <p:ext uri="{BB962C8B-B14F-4D97-AF65-F5344CB8AC3E}">
        <p14:creationId xmlns:p14="http://schemas.microsoft.com/office/powerpoint/2010/main" val="722957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4" name="Picture 3">
            <a:extLst>
              <a:ext uri="{FF2B5EF4-FFF2-40B4-BE49-F238E27FC236}">
                <a16:creationId xmlns:a16="http://schemas.microsoft.com/office/drawing/2014/main" id="{0D89A420-8515-B5D2-7F88-36D41A35A0D6}"/>
              </a:ext>
            </a:extLst>
          </p:cNvPr>
          <p:cNvPicPr>
            <a:picLocks noChangeAspect="1"/>
          </p:cNvPicPr>
          <p:nvPr/>
        </p:nvPicPr>
        <p:blipFill>
          <a:blip r:embed="rId3"/>
          <a:stretch>
            <a:fillRect/>
          </a:stretch>
        </p:blipFill>
        <p:spPr>
          <a:xfrm>
            <a:off x="1000626" y="170678"/>
            <a:ext cx="15833917" cy="9697222"/>
          </a:xfrm>
          <a:prstGeom prst="rect">
            <a:avLst/>
          </a:prstGeom>
          <a:effectLst>
            <a:softEdge rad="101600"/>
          </a:effectLst>
        </p:spPr>
      </p:pic>
    </p:spTree>
    <p:extLst>
      <p:ext uri="{BB962C8B-B14F-4D97-AF65-F5344CB8AC3E}">
        <p14:creationId xmlns:p14="http://schemas.microsoft.com/office/powerpoint/2010/main" val="20839880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5" name="Picture 4">
            <a:extLst>
              <a:ext uri="{FF2B5EF4-FFF2-40B4-BE49-F238E27FC236}">
                <a16:creationId xmlns:a16="http://schemas.microsoft.com/office/drawing/2014/main" id="{F4DE8191-541F-F907-84AB-A87A00B328FB}"/>
              </a:ext>
            </a:extLst>
          </p:cNvPr>
          <p:cNvPicPr>
            <a:picLocks noChangeAspect="1"/>
          </p:cNvPicPr>
          <p:nvPr/>
        </p:nvPicPr>
        <p:blipFill>
          <a:blip r:embed="rId3"/>
          <a:stretch>
            <a:fillRect/>
          </a:stretch>
        </p:blipFill>
        <p:spPr>
          <a:xfrm>
            <a:off x="721895" y="123825"/>
            <a:ext cx="16153834" cy="10039350"/>
          </a:xfrm>
          <a:prstGeom prst="rect">
            <a:avLst/>
          </a:prstGeom>
          <a:effectLst>
            <a:softEdge rad="101600"/>
          </a:effectLst>
        </p:spPr>
      </p:pic>
    </p:spTree>
    <p:extLst>
      <p:ext uri="{BB962C8B-B14F-4D97-AF65-F5344CB8AC3E}">
        <p14:creationId xmlns:p14="http://schemas.microsoft.com/office/powerpoint/2010/main" val="4142336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pic>
        <p:nvPicPr>
          <p:cNvPr id="5" name="Picture 4">
            <a:extLst>
              <a:ext uri="{FF2B5EF4-FFF2-40B4-BE49-F238E27FC236}">
                <a16:creationId xmlns:a16="http://schemas.microsoft.com/office/drawing/2014/main" id="{8A54511D-0C6E-3B31-848E-2C56CB0ECFE3}"/>
              </a:ext>
            </a:extLst>
          </p:cNvPr>
          <p:cNvPicPr>
            <a:picLocks noChangeAspect="1"/>
          </p:cNvPicPr>
          <p:nvPr/>
        </p:nvPicPr>
        <p:blipFill>
          <a:blip r:embed="rId3"/>
          <a:stretch>
            <a:fillRect/>
          </a:stretch>
        </p:blipFill>
        <p:spPr>
          <a:xfrm>
            <a:off x="1447800" y="240437"/>
            <a:ext cx="15392400" cy="10046563"/>
          </a:xfrm>
          <a:prstGeom prst="rect">
            <a:avLst/>
          </a:prstGeom>
          <a:effectLst>
            <a:softEdge rad="152400"/>
          </a:effectLst>
        </p:spPr>
      </p:pic>
    </p:spTree>
    <p:extLst>
      <p:ext uri="{BB962C8B-B14F-4D97-AF65-F5344CB8AC3E}">
        <p14:creationId xmlns:p14="http://schemas.microsoft.com/office/powerpoint/2010/main" val="3305860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2" name="Group 2"/>
          <p:cNvGrpSpPr/>
          <p:nvPr/>
        </p:nvGrpSpPr>
        <p:grpSpPr>
          <a:xfrm>
            <a:off x="1356806" y="1196395"/>
            <a:ext cx="15574388" cy="5852105"/>
            <a:chOff x="0" y="0"/>
            <a:chExt cx="20765851" cy="7802807"/>
          </a:xfrm>
        </p:grpSpPr>
        <p:sp>
          <p:nvSpPr>
            <p:cNvPr id="3" name="TextBox 3"/>
            <p:cNvSpPr txBox="1"/>
            <p:nvPr/>
          </p:nvSpPr>
          <p:spPr>
            <a:xfrm>
              <a:off x="0" y="4342729"/>
              <a:ext cx="20765851" cy="2098675"/>
            </a:xfrm>
            <a:prstGeom prst="rect">
              <a:avLst/>
            </a:prstGeom>
          </p:spPr>
          <p:txBody>
            <a:bodyPr lIns="0" tIns="0" rIns="0" bIns="0" rtlCol="0" anchor="t">
              <a:spAutoFit/>
            </a:bodyPr>
            <a:lstStyle/>
            <a:p>
              <a:pPr algn="ctr">
                <a:lnSpc>
                  <a:spcPts val="4200"/>
                </a:lnSpc>
              </a:pPr>
              <a:r>
                <a:rPr lang="en-US" sz="3000">
                  <a:solidFill>
                    <a:srgbClr val="000000"/>
                  </a:solidFill>
                  <a:latin typeface="DM Sans"/>
                </a:rPr>
                <a:t>Time series analysis is a statistical and data analysis technique used to uncover patterns, trends, and insights within time series data. It involves applying various methods and models to extract meaningful information from temporal datasets</a:t>
              </a:r>
            </a:p>
          </p:txBody>
        </p:sp>
        <p:sp>
          <p:nvSpPr>
            <p:cNvPr id="4" name="TextBox 4"/>
            <p:cNvSpPr txBox="1"/>
            <p:nvPr/>
          </p:nvSpPr>
          <p:spPr>
            <a:xfrm>
              <a:off x="0" y="7126532"/>
              <a:ext cx="20765851" cy="676275"/>
            </a:xfrm>
            <a:prstGeom prst="rect">
              <a:avLst/>
            </a:prstGeom>
          </p:spPr>
          <p:txBody>
            <a:bodyPr lIns="0" tIns="0" rIns="0" bIns="0" rtlCol="0" anchor="t">
              <a:spAutoFit/>
            </a:bodyPr>
            <a:lstStyle/>
            <a:p>
              <a:pPr algn="l">
                <a:lnSpc>
                  <a:spcPts val="4200"/>
                </a:lnSpc>
              </a:pPr>
              <a:endParaRPr/>
            </a:p>
          </p:txBody>
        </p:sp>
        <p:sp>
          <p:nvSpPr>
            <p:cNvPr id="5" name="TextBox 5"/>
            <p:cNvSpPr txBox="1"/>
            <p:nvPr/>
          </p:nvSpPr>
          <p:spPr>
            <a:xfrm>
              <a:off x="0" y="-9525"/>
              <a:ext cx="20765851" cy="36671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0000"/>
                  </a:solidFill>
                  <a:latin typeface="DM Sans Bold"/>
                </a:rPr>
                <a:t>What is Time Series Analysis?</a:t>
              </a:r>
            </a:p>
          </p:txBody>
        </p:sp>
      </p:grpSp>
      <p:sp>
        <p:nvSpPr>
          <p:cNvPr id="6" name="Freeform 6"/>
          <p:cNvSpPr/>
          <p:nvPr/>
        </p:nvSpPr>
        <p:spPr>
          <a:xfrm>
            <a:off x="5537949" y="6069966"/>
            <a:ext cx="7212103" cy="3820944"/>
          </a:xfrm>
          <a:custGeom>
            <a:avLst/>
            <a:gdLst/>
            <a:ahLst/>
            <a:cxnLst/>
            <a:rect l="l" t="t" r="r" b="b"/>
            <a:pathLst>
              <a:path w="7212103" h="3820944">
                <a:moveTo>
                  <a:pt x="0" y="0"/>
                </a:moveTo>
                <a:lnTo>
                  <a:pt x="7212102" y="0"/>
                </a:lnTo>
                <a:lnTo>
                  <a:pt x="7212102" y="3820944"/>
                </a:lnTo>
                <a:lnTo>
                  <a:pt x="0" y="3820944"/>
                </a:lnTo>
                <a:lnTo>
                  <a:pt x="0" y="0"/>
                </a:lnTo>
                <a:close/>
              </a:path>
            </a:pathLst>
          </a:custGeom>
          <a:blipFill>
            <a:blip r:embed="rId2"/>
            <a:stretch>
              <a:fillRect l="-2711" t="-680" b="-7056"/>
            </a:stretch>
          </a:blipFill>
        </p:spPr>
        <p:txBody>
          <a:bodyPr/>
          <a:lstStyle/>
          <a:p>
            <a:endParaRPr lang="en-US"/>
          </a:p>
        </p:txBody>
      </p:sp>
      <p:sp>
        <p:nvSpPr>
          <p:cNvPr id="7" name="TextBox 7"/>
          <p:cNvSpPr txBox="1"/>
          <p:nvPr/>
        </p:nvSpPr>
        <p:spPr>
          <a:xfrm>
            <a:off x="6586302" y="9732236"/>
            <a:ext cx="5115396" cy="327025"/>
          </a:xfrm>
          <a:prstGeom prst="rect">
            <a:avLst/>
          </a:prstGeom>
        </p:spPr>
        <p:txBody>
          <a:bodyPr lIns="0" tIns="0" rIns="0" bIns="0" rtlCol="0" anchor="t">
            <a:spAutoFit/>
          </a:bodyPr>
          <a:lstStyle/>
          <a:p>
            <a:pPr>
              <a:lnSpc>
                <a:spcPts val="2600"/>
              </a:lnSpc>
            </a:pPr>
            <a:r>
              <a:rPr lang="en-US" sz="2000">
                <a:solidFill>
                  <a:srgbClr val="000000"/>
                </a:solidFill>
                <a:latin typeface="DM Sans Italics"/>
              </a:rPr>
              <a:t>Fig: Representation of Time Series Analysis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5" name="Picture 4">
            <a:extLst>
              <a:ext uri="{FF2B5EF4-FFF2-40B4-BE49-F238E27FC236}">
                <a16:creationId xmlns:a16="http://schemas.microsoft.com/office/drawing/2014/main" id="{E7CAF980-07D2-788B-3A05-DECB90C49B0D}"/>
              </a:ext>
            </a:extLst>
          </p:cNvPr>
          <p:cNvPicPr>
            <a:picLocks noChangeAspect="1"/>
          </p:cNvPicPr>
          <p:nvPr/>
        </p:nvPicPr>
        <p:blipFill>
          <a:blip r:embed="rId3"/>
          <a:stretch>
            <a:fillRect/>
          </a:stretch>
        </p:blipFill>
        <p:spPr>
          <a:xfrm>
            <a:off x="948465" y="154797"/>
            <a:ext cx="16230600" cy="9770589"/>
          </a:xfrm>
          <a:prstGeom prst="rect">
            <a:avLst/>
          </a:prstGeom>
          <a:effectLst>
            <a:softEdge rad="101600"/>
          </a:effectLst>
        </p:spPr>
      </p:pic>
    </p:spTree>
    <p:extLst>
      <p:ext uri="{BB962C8B-B14F-4D97-AF65-F5344CB8AC3E}">
        <p14:creationId xmlns:p14="http://schemas.microsoft.com/office/powerpoint/2010/main" val="2646835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5" name="Picture 4">
            <a:extLst>
              <a:ext uri="{FF2B5EF4-FFF2-40B4-BE49-F238E27FC236}">
                <a16:creationId xmlns:a16="http://schemas.microsoft.com/office/drawing/2014/main" id="{4C5D91F1-928C-F6B0-9C0D-0CE15234C184}"/>
              </a:ext>
            </a:extLst>
          </p:cNvPr>
          <p:cNvPicPr>
            <a:picLocks noChangeAspect="1"/>
          </p:cNvPicPr>
          <p:nvPr/>
        </p:nvPicPr>
        <p:blipFill>
          <a:blip r:embed="rId3"/>
          <a:stretch>
            <a:fillRect/>
          </a:stretch>
        </p:blipFill>
        <p:spPr>
          <a:xfrm>
            <a:off x="914400" y="233196"/>
            <a:ext cx="15810934" cy="9820608"/>
          </a:xfrm>
          <a:prstGeom prst="rect">
            <a:avLst/>
          </a:prstGeom>
          <a:effectLst>
            <a:softEdge rad="76200"/>
          </a:effectLst>
        </p:spPr>
      </p:pic>
    </p:spTree>
    <p:extLst>
      <p:ext uri="{BB962C8B-B14F-4D97-AF65-F5344CB8AC3E}">
        <p14:creationId xmlns:p14="http://schemas.microsoft.com/office/powerpoint/2010/main" val="379478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5" name="Picture 4">
            <a:extLst>
              <a:ext uri="{FF2B5EF4-FFF2-40B4-BE49-F238E27FC236}">
                <a16:creationId xmlns:a16="http://schemas.microsoft.com/office/drawing/2014/main" id="{4719ED7E-11FF-ABC6-2C58-21AEBCEC4DD5}"/>
              </a:ext>
            </a:extLst>
          </p:cNvPr>
          <p:cNvPicPr>
            <a:picLocks noChangeAspect="1"/>
          </p:cNvPicPr>
          <p:nvPr/>
        </p:nvPicPr>
        <p:blipFill>
          <a:blip r:embed="rId3"/>
          <a:stretch>
            <a:fillRect/>
          </a:stretch>
        </p:blipFill>
        <p:spPr>
          <a:xfrm>
            <a:off x="2590800" y="2478880"/>
            <a:ext cx="13130497" cy="5712619"/>
          </a:xfrm>
          <a:prstGeom prst="rect">
            <a:avLst/>
          </a:prstGeom>
          <a:effectLst>
            <a:softEdge rad="63500"/>
          </a:effectLst>
        </p:spPr>
      </p:pic>
    </p:spTree>
    <p:extLst>
      <p:ext uri="{BB962C8B-B14F-4D97-AF65-F5344CB8AC3E}">
        <p14:creationId xmlns:p14="http://schemas.microsoft.com/office/powerpoint/2010/main" val="4148714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5" name="Picture 4">
            <a:extLst>
              <a:ext uri="{FF2B5EF4-FFF2-40B4-BE49-F238E27FC236}">
                <a16:creationId xmlns:a16="http://schemas.microsoft.com/office/drawing/2014/main" id="{05F2C5B9-5D12-AB4C-9763-51FDC6E0D8FA}"/>
              </a:ext>
            </a:extLst>
          </p:cNvPr>
          <p:cNvPicPr>
            <a:picLocks noChangeAspect="1"/>
          </p:cNvPicPr>
          <p:nvPr/>
        </p:nvPicPr>
        <p:blipFill>
          <a:blip r:embed="rId3"/>
          <a:stretch>
            <a:fillRect/>
          </a:stretch>
        </p:blipFill>
        <p:spPr>
          <a:xfrm>
            <a:off x="1381215" y="338614"/>
            <a:ext cx="9972585" cy="4347686"/>
          </a:xfrm>
          <a:prstGeom prst="rect">
            <a:avLst/>
          </a:prstGeom>
          <a:effectLst>
            <a:softEdge rad="76200"/>
          </a:effectLst>
        </p:spPr>
      </p:pic>
      <p:pic>
        <p:nvPicPr>
          <p:cNvPr id="7" name="Picture 6">
            <a:extLst>
              <a:ext uri="{FF2B5EF4-FFF2-40B4-BE49-F238E27FC236}">
                <a16:creationId xmlns:a16="http://schemas.microsoft.com/office/drawing/2014/main" id="{CB6B6177-6571-6604-C3D9-3C2C7E28BE5F}"/>
              </a:ext>
            </a:extLst>
          </p:cNvPr>
          <p:cNvPicPr>
            <a:picLocks noChangeAspect="1"/>
          </p:cNvPicPr>
          <p:nvPr/>
        </p:nvPicPr>
        <p:blipFill>
          <a:blip r:embed="rId4"/>
          <a:stretch>
            <a:fillRect/>
          </a:stretch>
        </p:blipFill>
        <p:spPr>
          <a:xfrm>
            <a:off x="1394998" y="5600700"/>
            <a:ext cx="10079320" cy="4347686"/>
          </a:xfrm>
          <a:prstGeom prst="rect">
            <a:avLst/>
          </a:prstGeom>
          <a:effectLst>
            <a:softEdge rad="88900"/>
          </a:effectLst>
        </p:spPr>
      </p:pic>
      <p:cxnSp>
        <p:nvCxnSpPr>
          <p:cNvPr id="13" name="Straight Arrow Connector 12">
            <a:extLst>
              <a:ext uri="{FF2B5EF4-FFF2-40B4-BE49-F238E27FC236}">
                <a16:creationId xmlns:a16="http://schemas.microsoft.com/office/drawing/2014/main" id="{BB3E91D4-535E-0F4F-7A8B-EF4EF486D217}"/>
              </a:ext>
            </a:extLst>
          </p:cNvPr>
          <p:cNvCxnSpPr>
            <a:cxnSpLocks/>
          </p:cNvCxnSpPr>
          <p:nvPr/>
        </p:nvCxnSpPr>
        <p:spPr>
          <a:xfrm>
            <a:off x="5638800" y="4881562"/>
            <a:ext cx="0" cy="52387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86078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3" name="Picture 2">
            <a:extLst>
              <a:ext uri="{FF2B5EF4-FFF2-40B4-BE49-F238E27FC236}">
                <a16:creationId xmlns:a16="http://schemas.microsoft.com/office/drawing/2014/main" id="{09B19EEF-FF60-F309-046A-9491D1FE6FC4}"/>
              </a:ext>
            </a:extLst>
          </p:cNvPr>
          <p:cNvPicPr>
            <a:picLocks noChangeAspect="1"/>
          </p:cNvPicPr>
          <p:nvPr/>
        </p:nvPicPr>
        <p:blipFill>
          <a:blip r:embed="rId3"/>
          <a:stretch>
            <a:fillRect/>
          </a:stretch>
        </p:blipFill>
        <p:spPr>
          <a:xfrm>
            <a:off x="4343400" y="820879"/>
            <a:ext cx="8834020" cy="1847850"/>
          </a:xfrm>
          <a:prstGeom prst="rect">
            <a:avLst/>
          </a:prstGeom>
          <a:effectLst>
            <a:softEdge rad="50800"/>
          </a:effectLst>
        </p:spPr>
      </p:pic>
      <p:pic>
        <p:nvPicPr>
          <p:cNvPr id="6" name="Picture 5">
            <a:extLst>
              <a:ext uri="{FF2B5EF4-FFF2-40B4-BE49-F238E27FC236}">
                <a16:creationId xmlns:a16="http://schemas.microsoft.com/office/drawing/2014/main" id="{6DE039FC-7E44-1158-F15A-E149BE7F476C}"/>
              </a:ext>
            </a:extLst>
          </p:cNvPr>
          <p:cNvPicPr>
            <a:picLocks noChangeAspect="1"/>
          </p:cNvPicPr>
          <p:nvPr/>
        </p:nvPicPr>
        <p:blipFill>
          <a:blip r:embed="rId4"/>
          <a:stretch>
            <a:fillRect/>
          </a:stretch>
        </p:blipFill>
        <p:spPr>
          <a:xfrm>
            <a:off x="2438400" y="3848100"/>
            <a:ext cx="12570438" cy="5398946"/>
          </a:xfrm>
          <a:prstGeom prst="rect">
            <a:avLst/>
          </a:prstGeom>
          <a:effectLst>
            <a:softEdge rad="76200"/>
          </a:effectLst>
        </p:spPr>
      </p:pic>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4B67A70F-5228-7C4B-10F2-015DAAD7A180}"/>
                  </a:ext>
                </a:extLst>
              </p14:cNvPr>
              <p14:cNvContentPartPr/>
              <p14:nvPr/>
            </p14:nvContentPartPr>
            <p14:xfrm>
              <a:off x="12296406" y="7395234"/>
              <a:ext cx="1170720" cy="16920"/>
            </p14:xfrm>
          </p:contentPart>
        </mc:Choice>
        <mc:Fallback xmlns="">
          <p:pic>
            <p:nvPicPr>
              <p:cNvPr id="7" name="Ink 6">
                <a:extLst>
                  <a:ext uri="{FF2B5EF4-FFF2-40B4-BE49-F238E27FC236}">
                    <a16:creationId xmlns:a16="http://schemas.microsoft.com/office/drawing/2014/main" id="{4B67A70F-5228-7C4B-10F2-015DAAD7A180}"/>
                  </a:ext>
                </a:extLst>
              </p:cNvPr>
              <p:cNvPicPr/>
              <p:nvPr/>
            </p:nvPicPr>
            <p:blipFill>
              <a:blip r:embed="rId6"/>
              <a:stretch>
                <a:fillRect/>
              </a:stretch>
            </p:blipFill>
            <p:spPr>
              <a:xfrm>
                <a:off x="12242766" y="7287234"/>
                <a:ext cx="1278360" cy="232560"/>
              </a:xfrm>
              <a:prstGeom prst="rect">
                <a:avLst/>
              </a:prstGeom>
            </p:spPr>
          </p:pic>
        </mc:Fallback>
      </mc:AlternateContent>
    </p:spTree>
    <p:extLst>
      <p:ext uri="{BB962C8B-B14F-4D97-AF65-F5344CB8AC3E}">
        <p14:creationId xmlns:p14="http://schemas.microsoft.com/office/powerpoint/2010/main" val="1087242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B67A70F-5228-7C4B-10F2-015DAAD7A180}"/>
                  </a:ext>
                </a:extLst>
              </p14:cNvPr>
              <p14:cNvContentPartPr/>
              <p14:nvPr/>
            </p14:nvContentPartPr>
            <p14:xfrm>
              <a:off x="12296406" y="7395234"/>
              <a:ext cx="1170720" cy="16920"/>
            </p14:xfrm>
          </p:contentPart>
        </mc:Choice>
        <mc:Fallback xmlns="">
          <p:pic>
            <p:nvPicPr>
              <p:cNvPr id="7" name="Ink 6">
                <a:extLst>
                  <a:ext uri="{FF2B5EF4-FFF2-40B4-BE49-F238E27FC236}">
                    <a16:creationId xmlns:a16="http://schemas.microsoft.com/office/drawing/2014/main" id="{4B67A70F-5228-7C4B-10F2-015DAAD7A180}"/>
                  </a:ext>
                </a:extLst>
              </p:cNvPr>
              <p:cNvPicPr/>
              <p:nvPr/>
            </p:nvPicPr>
            <p:blipFill>
              <a:blip r:embed="rId4"/>
              <a:stretch>
                <a:fillRect/>
              </a:stretch>
            </p:blipFill>
            <p:spPr>
              <a:xfrm>
                <a:off x="12242406" y="7287234"/>
                <a:ext cx="1278360" cy="232560"/>
              </a:xfrm>
              <a:prstGeom prst="rect">
                <a:avLst/>
              </a:prstGeom>
            </p:spPr>
          </p:pic>
        </mc:Fallback>
      </mc:AlternateContent>
      <p:pic>
        <p:nvPicPr>
          <p:cNvPr id="5" name="Picture 4">
            <a:extLst>
              <a:ext uri="{FF2B5EF4-FFF2-40B4-BE49-F238E27FC236}">
                <a16:creationId xmlns:a16="http://schemas.microsoft.com/office/drawing/2014/main" id="{7EF33210-E4F1-F3BE-1824-A75532527219}"/>
              </a:ext>
            </a:extLst>
          </p:cNvPr>
          <p:cNvPicPr>
            <a:picLocks noChangeAspect="1"/>
          </p:cNvPicPr>
          <p:nvPr/>
        </p:nvPicPr>
        <p:blipFill>
          <a:blip r:embed="rId5"/>
          <a:stretch>
            <a:fillRect/>
          </a:stretch>
        </p:blipFill>
        <p:spPr>
          <a:xfrm>
            <a:off x="2641267" y="245524"/>
            <a:ext cx="12877800" cy="9795951"/>
          </a:xfrm>
          <a:prstGeom prst="rect">
            <a:avLst/>
          </a:prstGeom>
          <a:effectLst>
            <a:glow rad="63500">
              <a:schemeClr val="accent2">
                <a:satMod val="175000"/>
                <a:alpha val="40000"/>
              </a:schemeClr>
            </a:glow>
            <a:outerShdw dist="50800" dir="3600000" sx="94000" sy="94000" algn="ctr" rotWithShape="0">
              <a:srgbClr val="000000">
                <a:alpha val="92000"/>
              </a:srgbClr>
            </a:outerShdw>
            <a:reflection stA="99000" endPos="57000" dist="50800" dir="5400000" sy="-100000" algn="bl" rotWithShape="0"/>
            <a:softEdge rad="0"/>
          </a:effectLst>
        </p:spPr>
      </p:pic>
    </p:spTree>
    <p:extLst>
      <p:ext uri="{BB962C8B-B14F-4D97-AF65-F5344CB8AC3E}">
        <p14:creationId xmlns:p14="http://schemas.microsoft.com/office/powerpoint/2010/main" val="4130546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B67A70F-5228-7C4B-10F2-015DAAD7A180}"/>
                  </a:ext>
                </a:extLst>
              </p14:cNvPr>
              <p14:cNvContentPartPr/>
              <p14:nvPr/>
            </p14:nvContentPartPr>
            <p14:xfrm>
              <a:off x="12296406" y="7395234"/>
              <a:ext cx="1170720" cy="16920"/>
            </p14:xfrm>
          </p:contentPart>
        </mc:Choice>
        <mc:Fallback xmlns="">
          <p:pic>
            <p:nvPicPr>
              <p:cNvPr id="7" name="Ink 6">
                <a:extLst>
                  <a:ext uri="{FF2B5EF4-FFF2-40B4-BE49-F238E27FC236}">
                    <a16:creationId xmlns:a16="http://schemas.microsoft.com/office/drawing/2014/main" id="{4B67A70F-5228-7C4B-10F2-015DAAD7A180}"/>
                  </a:ext>
                </a:extLst>
              </p:cNvPr>
              <p:cNvPicPr/>
              <p:nvPr/>
            </p:nvPicPr>
            <p:blipFill>
              <a:blip r:embed="rId4"/>
              <a:stretch>
                <a:fillRect/>
              </a:stretch>
            </p:blipFill>
            <p:spPr>
              <a:xfrm>
                <a:off x="12242406" y="7287234"/>
                <a:ext cx="1278360" cy="232560"/>
              </a:xfrm>
              <a:prstGeom prst="rect">
                <a:avLst/>
              </a:prstGeom>
            </p:spPr>
          </p:pic>
        </mc:Fallback>
      </mc:AlternateContent>
      <p:pic>
        <p:nvPicPr>
          <p:cNvPr id="5" name="Picture 4">
            <a:extLst>
              <a:ext uri="{FF2B5EF4-FFF2-40B4-BE49-F238E27FC236}">
                <a16:creationId xmlns:a16="http://schemas.microsoft.com/office/drawing/2014/main" id="{90A5337C-42B3-D64C-7B17-42F240939C91}"/>
              </a:ext>
            </a:extLst>
          </p:cNvPr>
          <p:cNvPicPr>
            <a:picLocks noChangeAspect="1"/>
          </p:cNvPicPr>
          <p:nvPr/>
        </p:nvPicPr>
        <p:blipFill>
          <a:blip r:embed="rId5"/>
          <a:stretch>
            <a:fillRect/>
          </a:stretch>
        </p:blipFill>
        <p:spPr>
          <a:xfrm>
            <a:off x="2285999" y="243904"/>
            <a:ext cx="13790749" cy="9852596"/>
          </a:xfrm>
          <a:prstGeom prst="rect">
            <a:avLst/>
          </a:prstGeom>
        </p:spPr>
      </p:pic>
    </p:spTree>
    <p:extLst>
      <p:ext uri="{BB962C8B-B14F-4D97-AF65-F5344CB8AC3E}">
        <p14:creationId xmlns:p14="http://schemas.microsoft.com/office/powerpoint/2010/main" val="20265270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B67A70F-5228-7C4B-10F2-015DAAD7A180}"/>
                  </a:ext>
                </a:extLst>
              </p14:cNvPr>
              <p14:cNvContentPartPr/>
              <p14:nvPr/>
            </p14:nvContentPartPr>
            <p14:xfrm>
              <a:off x="12296406" y="7395234"/>
              <a:ext cx="1170720" cy="16920"/>
            </p14:xfrm>
          </p:contentPart>
        </mc:Choice>
        <mc:Fallback xmlns="">
          <p:pic>
            <p:nvPicPr>
              <p:cNvPr id="7" name="Ink 6">
                <a:extLst>
                  <a:ext uri="{FF2B5EF4-FFF2-40B4-BE49-F238E27FC236}">
                    <a16:creationId xmlns:a16="http://schemas.microsoft.com/office/drawing/2014/main" id="{4B67A70F-5228-7C4B-10F2-015DAAD7A180}"/>
                  </a:ext>
                </a:extLst>
              </p:cNvPr>
              <p:cNvPicPr/>
              <p:nvPr/>
            </p:nvPicPr>
            <p:blipFill>
              <a:blip r:embed="rId4"/>
              <a:stretch>
                <a:fillRect/>
              </a:stretch>
            </p:blipFill>
            <p:spPr>
              <a:xfrm>
                <a:off x="12242766" y="7287234"/>
                <a:ext cx="1278360" cy="232560"/>
              </a:xfrm>
              <a:prstGeom prst="rect">
                <a:avLst/>
              </a:prstGeom>
            </p:spPr>
          </p:pic>
        </mc:Fallback>
      </mc:AlternateContent>
      <p:pic>
        <p:nvPicPr>
          <p:cNvPr id="5" name="Picture 4">
            <a:extLst>
              <a:ext uri="{FF2B5EF4-FFF2-40B4-BE49-F238E27FC236}">
                <a16:creationId xmlns:a16="http://schemas.microsoft.com/office/drawing/2014/main" id="{0D8EAC01-F563-0D96-8593-69B376DBB452}"/>
              </a:ext>
            </a:extLst>
          </p:cNvPr>
          <p:cNvPicPr>
            <a:picLocks noChangeAspect="1"/>
          </p:cNvPicPr>
          <p:nvPr/>
        </p:nvPicPr>
        <p:blipFill>
          <a:blip r:embed="rId5"/>
          <a:stretch>
            <a:fillRect/>
          </a:stretch>
        </p:blipFill>
        <p:spPr>
          <a:xfrm>
            <a:off x="1008647" y="495301"/>
            <a:ext cx="16070549" cy="9413616"/>
          </a:xfrm>
          <a:prstGeom prst="rect">
            <a:avLst/>
          </a:prstGeom>
          <a:effectLst>
            <a:softEdge rad="152400"/>
          </a:effectLst>
        </p:spPr>
      </p:pic>
    </p:spTree>
    <p:extLst>
      <p:ext uri="{BB962C8B-B14F-4D97-AF65-F5344CB8AC3E}">
        <p14:creationId xmlns:p14="http://schemas.microsoft.com/office/powerpoint/2010/main" val="873878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53800" y="-35433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B67A70F-5228-7C4B-10F2-015DAAD7A180}"/>
                  </a:ext>
                </a:extLst>
              </p14:cNvPr>
              <p14:cNvContentPartPr/>
              <p14:nvPr/>
            </p14:nvContentPartPr>
            <p14:xfrm>
              <a:off x="12296406" y="7395234"/>
              <a:ext cx="1170720" cy="16920"/>
            </p14:xfrm>
          </p:contentPart>
        </mc:Choice>
        <mc:Fallback xmlns="">
          <p:pic>
            <p:nvPicPr>
              <p:cNvPr id="7" name="Ink 6">
                <a:extLst>
                  <a:ext uri="{FF2B5EF4-FFF2-40B4-BE49-F238E27FC236}">
                    <a16:creationId xmlns:a16="http://schemas.microsoft.com/office/drawing/2014/main" id="{4B67A70F-5228-7C4B-10F2-015DAAD7A180}"/>
                  </a:ext>
                </a:extLst>
              </p:cNvPr>
              <p:cNvPicPr/>
              <p:nvPr/>
            </p:nvPicPr>
            <p:blipFill>
              <a:blip r:embed="rId4"/>
              <a:stretch>
                <a:fillRect/>
              </a:stretch>
            </p:blipFill>
            <p:spPr>
              <a:xfrm>
                <a:off x="12242406" y="7287234"/>
                <a:ext cx="1278360" cy="232560"/>
              </a:xfrm>
              <a:prstGeom prst="rect">
                <a:avLst/>
              </a:prstGeom>
            </p:spPr>
          </p:pic>
        </mc:Fallback>
      </mc:AlternateContent>
      <p:pic>
        <p:nvPicPr>
          <p:cNvPr id="4" name="Picture 3">
            <a:extLst>
              <a:ext uri="{FF2B5EF4-FFF2-40B4-BE49-F238E27FC236}">
                <a16:creationId xmlns:a16="http://schemas.microsoft.com/office/drawing/2014/main" id="{30651444-6976-74C4-BE6E-09D11B3C347D}"/>
              </a:ext>
            </a:extLst>
          </p:cNvPr>
          <p:cNvPicPr>
            <a:picLocks noChangeAspect="1"/>
          </p:cNvPicPr>
          <p:nvPr/>
        </p:nvPicPr>
        <p:blipFill>
          <a:blip r:embed="rId5"/>
          <a:stretch>
            <a:fillRect/>
          </a:stretch>
        </p:blipFill>
        <p:spPr>
          <a:xfrm>
            <a:off x="1448366" y="318516"/>
            <a:ext cx="15415331" cy="9649968"/>
          </a:xfrm>
          <a:prstGeom prst="rect">
            <a:avLst/>
          </a:prstGeom>
          <a:effectLst>
            <a:softEdge rad="165100"/>
          </a:effectLst>
        </p:spPr>
      </p:pic>
    </p:spTree>
    <p:extLst>
      <p:ext uri="{BB962C8B-B14F-4D97-AF65-F5344CB8AC3E}">
        <p14:creationId xmlns:p14="http://schemas.microsoft.com/office/powerpoint/2010/main" val="2640139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2296">
            <a:off x="9153693" y="-1459898"/>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txBody>
          <a:bodyPr/>
          <a:lstStyle/>
          <a:p>
            <a:endParaRPr lang="en-US" dirty="0"/>
          </a:p>
        </p:txBody>
      </p:sp>
      <p:sp>
        <p:nvSpPr>
          <p:cNvPr id="4" name="TextBox 4"/>
          <p:cNvSpPr txBox="1"/>
          <p:nvPr/>
        </p:nvSpPr>
        <p:spPr>
          <a:xfrm>
            <a:off x="1143000" y="647700"/>
            <a:ext cx="12306304" cy="1200008"/>
          </a:xfrm>
          <a:prstGeom prst="rect">
            <a:avLst/>
          </a:prstGeom>
        </p:spPr>
        <p:txBody>
          <a:bodyPr wrap="square" lIns="0" tIns="0" rIns="0" bIns="0" rtlCol="0" anchor="t">
            <a:spAutoFit/>
          </a:bodyPr>
          <a:lstStyle/>
          <a:p>
            <a:pPr>
              <a:lnSpc>
                <a:spcPts val="10800"/>
              </a:lnSpc>
              <a:spcBef>
                <a:spcPct val="0"/>
              </a:spcBef>
            </a:pPr>
            <a:r>
              <a:rPr lang="en-US" sz="4400" b="1" dirty="0">
                <a:latin typeface="DM Sans Bold"/>
              </a:rPr>
              <a:t>Applications in various domains</a:t>
            </a:r>
          </a:p>
        </p:txBody>
      </p:sp>
      <p:sp>
        <p:nvSpPr>
          <p:cNvPr id="5" name="TextBox 4">
            <a:extLst>
              <a:ext uri="{FF2B5EF4-FFF2-40B4-BE49-F238E27FC236}">
                <a16:creationId xmlns:a16="http://schemas.microsoft.com/office/drawing/2014/main" id="{6DE41AB5-7B77-F978-3D2E-84D23E056233}"/>
              </a:ext>
            </a:extLst>
          </p:cNvPr>
          <p:cNvSpPr txBox="1"/>
          <p:nvPr/>
        </p:nvSpPr>
        <p:spPr>
          <a:xfrm>
            <a:off x="533400" y="2171700"/>
            <a:ext cx="15766941" cy="9233297"/>
          </a:xfrm>
          <a:prstGeom prst="rect">
            <a:avLst/>
          </a:prstGeom>
          <a:noFill/>
        </p:spPr>
        <p:txBody>
          <a:bodyPr wrap="square" rtlCol="0">
            <a:spAutoFit/>
          </a:bodyPr>
          <a:lstStyle/>
          <a:p>
            <a:pPr marL="571500" marR="0" lvl="0" indent="-571500" algn="l">
              <a:lnSpc>
                <a:spcPct val="150000"/>
              </a:lnSpc>
              <a:spcBef>
                <a:spcPts val="0"/>
              </a:spcBef>
              <a:spcAft>
                <a:spcPts val="0"/>
              </a:spcAft>
              <a:buSzPct val="90000"/>
              <a:buFont typeface="Arial" panose="020B0604020202020204" pitchFamily="34" charset="0"/>
              <a:buChar char="•"/>
              <a:tabLst>
                <a:tab pos="457200" algn="l"/>
              </a:tabLst>
            </a:pPr>
            <a:r>
              <a:rPr lang="en-US" sz="3600" b="1" kern="0" dirty="0">
                <a:effectLst/>
                <a:latin typeface="Times New Roman" panose="02020603050405020304" pitchFamily="18" charset="0"/>
                <a:ea typeface="Times New Roman" panose="02020603050405020304" pitchFamily="18" charset="0"/>
                <a:cs typeface="Times New Roman" panose="02020603050405020304" pitchFamily="18" charset="0"/>
              </a:rPr>
              <a:t>Financial Forecasting</a:t>
            </a:r>
          </a:p>
          <a:p>
            <a:pPr lvl="1">
              <a:lnSpc>
                <a:spcPct val="150000"/>
              </a:lnSpc>
              <a:buSzPts val="1000"/>
              <a:tabLst>
                <a:tab pos="457200" algn="l"/>
              </a:tabLst>
            </a:pPr>
            <a:r>
              <a:rPr lang="en-US" sz="3600" b="0" i="0" dirty="0">
                <a:effectLst/>
                <a:latin typeface="Times New Roman" panose="02020603050405020304" pitchFamily="18" charset="0"/>
                <a:cs typeface="Times New Roman" panose="02020603050405020304" pitchFamily="18" charset="0"/>
              </a:rPr>
              <a:t>Time series analysis helps predict stock prices, currency exchange rates, and market trends, aiding investment decisions.</a:t>
            </a:r>
            <a:endParaRPr lang="en-US"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marR="0" lvl="0" indent="-571500" algn="l">
              <a:lnSpc>
                <a:spcPct val="150000"/>
              </a:lnSpc>
              <a:spcBef>
                <a:spcPts val="0"/>
              </a:spcBef>
              <a:spcAft>
                <a:spcPts val="0"/>
              </a:spcAft>
              <a:buSzPct val="90000"/>
              <a:buFont typeface="Arial" panose="020B0604020202020204" pitchFamily="34" charset="0"/>
              <a:buChar char="•"/>
              <a:tabLst>
                <a:tab pos="457200" algn="l"/>
              </a:tabLst>
            </a:pPr>
            <a:r>
              <a:rPr lang="en-US" sz="3600" b="1" kern="0" dirty="0">
                <a:effectLst/>
                <a:latin typeface="Times New Roman" panose="02020603050405020304" pitchFamily="18" charset="0"/>
                <a:ea typeface="Times New Roman" panose="02020603050405020304" pitchFamily="18" charset="0"/>
                <a:cs typeface="Times New Roman" panose="02020603050405020304" pitchFamily="18" charset="0"/>
              </a:rPr>
              <a:t>Demand Forecasting</a:t>
            </a:r>
          </a:p>
          <a:p>
            <a:pPr marR="0" lvl="0" algn="l">
              <a:lnSpc>
                <a:spcPct val="150000"/>
              </a:lnSpc>
              <a:spcBef>
                <a:spcPts val="0"/>
              </a:spcBef>
              <a:spcAft>
                <a:spcPts val="0"/>
              </a:spcAft>
              <a:buSzPts val="1000"/>
              <a:tabLst>
                <a:tab pos="457200" algn="l"/>
              </a:tabLst>
            </a:pPr>
            <a:r>
              <a:rPr lang="en-US" sz="3600" kern="0" dirty="0">
                <a:latin typeface="Times New Roman" panose="02020603050405020304" pitchFamily="18" charset="0"/>
                <a:ea typeface="Calibri" panose="020F0502020204030204" pitchFamily="34" charset="0"/>
                <a:cs typeface="Times New Roman" panose="02020603050405020304" pitchFamily="18" charset="0"/>
              </a:rPr>
              <a:t>	</a:t>
            </a:r>
            <a:r>
              <a:rPr lang="en-US" sz="3600" b="0" i="0" dirty="0">
                <a:effectLst/>
                <a:latin typeface="Times New Roman" panose="02020603050405020304" pitchFamily="18" charset="0"/>
                <a:cs typeface="Times New Roman" panose="02020603050405020304" pitchFamily="18" charset="0"/>
              </a:rPr>
              <a:t>Businesses use time series analysis to anticipate product demand, optimize 	inventory, and ensure efficient supply chain management.</a:t>
            </a:r>
            <a:endParaRPr lang="en-US"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marR="0" lvl="0" indent="-571500" algn="l">
              <a:lnSpc>
                <a:spcPct val="150000"/>
              </a:lnSpc>
              <a:spcBef>
                <a:spcPts val="0"/>
              </a:spcBef>
              <a:spcAft>
                <a:spcPts val="0"/>
              </a:spcAft>
              <a:buSzPct val="90000"/>
              <a:buFont typeface="Arial" panose="020B0604020202020204" pitchFamily="34" charset="0"/>
              <a:buChar char="•"/>
              <a:tabLst>
                <a:tab pos="457200" algn="l"/>
              </a:tabLst>
            </a:pPr>
            <a:r>
              <a:rPr lang="en-US" sz="3600" b="1" kern="0" dirty="0">
                <a:effectLst/>
                <a:latin typeface="Times New Roman" panose="02020603050405020304" pitchFamily="18" charset="0"/>
                <a:ea typeface="Times New Roman" panose="02020603050405020304" pitchFamily="18" charset="0"/>
                <a:cs typeface="Times New Roman" panose="02020603050405020304" pitchFamily="18" charset="0"/>
              </a:rPr>
              <a:t>Anomaly Detection</a:t>
            </a:r>
          </a:p>
          <a:p>
            <a:pPr lvl="1">
              <a:lnSpc>
                <a:spcPct val="150000"/>
              </a:lnSpc>
              <a:buSzPts val="1000"/>
              <a:tabLst>
                <a:tab pos="457200" algn="l"/>
              </a:tabLst>
            </a:pPr>
            <a:r>
              <a:rPr lang="en-US" sz="3600" b="0" i="0" dirty="0">
                <a:effectLst/>
                <a:latin typeface="Times New Roman" panose="02020603050405020304" pitchFamily="18" charset="0"/>
                <a:cs typeface="Times New Roman" panose="02020603050405020304" pitchFamily="18" charset="0"/>
              </a:rPr>
              <a:t>Time series analysis identifies unusual patterns in data, critical for fraud detection, cybersecurity, and fault detection in industrial processes.</a:t>
            </a:r>
            <a:endParaRPr lang="en-US"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3600" dirty="0"/>
          </a:p>
          <a:p>
            <a:endParaRPr lang="en-US" sz="3600" dirty="0"/>
          </a:p>
          <a:p>
            <a:endParaRPr lang="en-US" sz="3600" dirty="0"/>
          </a:p>
        </p:txBody>
      </p:sp>
      <p:sp>
        <p:nvSpPr>
          <p:cNvPr id="3" name="AutoShape 3">
            <a:extLst>
              <a:ext uri="{FF2B5EF4-FFF2-40B4-BE49-F238E27FC236}">
                <a16:creationId xmlns:a16="http://schemas.microsoft.com/office/drawing/2014/main" id="{E5C7E0B0-A208-6E1A-BCC5-008BC83CF29D}"/>
              </a:ext>
            </a:extLst>
          </p:cNvPr>
          <p:cNvSpPr/>
          <p:nvPr/>
        </p:nvSpPr>
        <p:spPr>
          <a:xfrm rot="1008">
            <a:off x="1028700" y="1793080"/>
            <a:ext cx="16230601" cy="0"/>
          </a:xfrm>
          <a:prstGeom prst="line">
            <a:avLst/>
          </a:prstGeom>
          <a:ln w="9525" cap="flat">
            <a:solidFill>
              <a:srgbClr val="000000"/>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47301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txBody>
          <a:bodyPr/>
          <a:lstStyle/>
          <a:p>
            <a:endParaRPr lang="en-US"/>
          </a:p>
        </p:txBody>
      </p:sp>
      <p:sp>
        <p:nvSpPr>
          <p:cNvPr id="3" name="AutoShape 3"/>
          <p:cNvSpPr/>
          <p:nvPr/>
        </p:nvSpPr>
        <p:spPr>
          <a:xfrm rot="1008">
            <a:off x="1028698" y="3639800"/>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028699" y="1208088"/>
            <a:ext cx="16230603" cy="1381125"/>
          </a:xfrm>
          <a:prstGeom prst="rect">
            <a:avLst/>
          </a:prstGeom>
        </p:spPr>
        <p:txBody>
          <a:bodyPr lIns="0" tIns="0" rIns="0" bIns="0" rtlCol="0" anchor="t">
            <a:spAutoFit/>
          </a:bodyPr>
          <a:lstStyle/>
          <a:p>
            <a:pPr algn="ctr">
              <a:lnSpc>
                <a:spcPts val="10800"/>
              </a:lnSpc>
              <a:spcBef>
                <a:spcPct val="0"/>
              </a:spcBef>
            </a:pPr>
            <a:r>
              <a:rPr lang="en-US" sz="9000">
                <a:solidFill>
                  <a:srgbClr val="000000"/>
                </a:solidFill>
                <a:latin typeface="DM Sans Bold"/>
              </a:rPr>
              <a:t>Components of a Time Series </a:t>
            </a:r>
          </a:p>
        </p:txBody>
      </p:sp>
      <p:grpSp>
        <p:nvGrpSpPr>
          <p:cNvPr id="5" name="Group 5"/>
          <p:cNvGrpSpPr/>
          <p:nvPr/>
        </p:nvGrpSpPr>
        <p:grpSpPr>
          <a:xfrm>
            <a:off x="8891632" y="5349626"/>
            <a:ext cx="3786004" cy="2292613"/>
            <a:chOff x="0" y="0"/>
            <a:chExt cx="5048005" cy="3056817"/>
          </a:xfrm>
        </p:grpSpPr>
        <p:sp>
          <p:nvSpPr>
            <p:cNvPr id="6" name="TextBox 6"/>
            <p:cNvSpPr txBox="1"/>
            <p:nvPr/>
          </p:nvSpPr>
          <p:spPr>
            <a:xfrm>
              <a:off x="0" y="-9525"/>
              <a:ext cx="5048005" cy="1431925"/>
            </a:xfrm>
            <a:prstGeom prst="rect">
              <a:avLst/>
            </a:prstGeom>
          </p:spPr>
          <p:txBody>
            <a:bodyPr lIns="0" tIns="0" rIns="0" bIns="0" rtlCol="0" anchor="t">
              <a:spAutoFit/>
            </a:bodyPr>
            <a:lstStyle/>
            <a:p>
              <a:pPr algn="ctr">
                <a:lnSpc>
                  <a:spcPts val="4200"/>
                </a:lnSpc>
              </a:pPr>
              <a:r>
                <a:rPr lang="en-US" sz="3500">
                  <a:solidFill>
                    <a:srgbClr val="000000"/>
                  </a:solidFill>
                  <a:latin typeface="DM Sans Bold"/>
                </a:rPr>
                <a:t>3</a:t>
              </a:r>
            </a:p>
            <a:p>
              <a:pPr marL="0" lvl="0" indent="0" algn="ctr">
                <a:lnSpc>
                  <a:spcPts val="4200"/>
                </a:lnSpc>
                <a:spcBef>
                  <a:spcPct val="0"/>
                </a:spcBef>
              </a:pPr>
              <a:r>
                <a:rPr lang="en-US" sz="3500">
                  <a:solidFill>
                    <a:srgbClr val="000000"/>
                  </a:solidFill>
                  <a:latin typeface="DM Sans Bold"/>
                </a:rPr>
                <a:t>Cyclical</a:t>
              </a:r>
            </a:p>
          </p:txBody>
        </p:sp>
        <p:sp>
          <p:nvSpPr>
            <p:cNvPr id="7" name="TextBox 7"/>
            <p:cNvSpPr txBox="1"/>
            <p:nvPr/>
          </p:nvSpPr>
          <p:spPr>
            <a:xfrm>
              <a:off x="0" y="1925459"/>
              <a:ext cx="5048005" cy="1131358"/>
            </a:xfrm>
            <a:prstGeom prst="rect">
              <a:avLst/>
            </a:prstGeom>
          </p:spPr>
          <p:txBody>
            <a:bodyPr lIns="0" tIns="0" rIns="0" bIns="0" rtlCol="0" anchor="t">
              <a:spAutoFit/>
            </a:bodyPr>
            <a:lstStyle/>
            <a:p>
              <a:pPr algn="ctr">
                <a:lnSpc>
                  <a:spcPts val="3499"/>
                </a:lnSpc>
              </a:pPr>
              <a:r>
                <a:rPr lang="en-US" sz="2499">
                  <a:solidFill>
                    <a:srgbClr val="000000"/>
                  </a:solidFill>
                  <a:latin typeface="DM Sans"/>
                </a:rPr>
                <a:t>Which is symbolized with</a:t>
              </a:r>
            </a:p>
            <a:p>
              <a:pPr algn="ctr">
                <a:lnSpc>
                  <a:spcPts val="3499"/>
                </a:lnSpc>
              </a:pPr>
              <a:r>
                <a:rPr lang="en-US" sz="2499">
                  <a:solidFill>
                    <a:srgbClr val="000000"/>
                  </a:solidFill>
                  <a:latin typeface="DM Sans Bold"/>
                </a:rPr>
                <a:t>C</a:t>
              </a:r>
            </a:p>
          </p:txBody>
        </p:sp>
      </p:grpSp>
      <p:grpSp>
        <p:nvGrpSpPr>
          <p:cNvPr id="8" name="Group 8"/>
          <p:cNvGrpSpPr/>
          <p:nvPr/>
        </p:nvGrpSpPr>
        <p:grpSpPr>
          <a:xfrm>
            <a:off x="12968560" y="5349626"/>
            <a:ext cx="3786004" cy="2292613"/>
            <a:chOff x="0" y="0"/>
            <a:chExt cx="5048005" cy="3056817"/>
          </a:xfrm>
        </p:grpSpPr>
        <p:sp>
          <p:nvSpPr>
            <p:cNvPr id="9" name="TextBox 9"/>
            <p:cNvSpPr txBox="1"/>
            <p:nvPr/>
          </p:nvSpPr>
          <p:spPr>
            <a:xfrm>
              <a:off x="0" y="-9525"/>
              <a:ext cx="5048005" cy="1431925"/>
            </a:xfrm>
            <a:prstGeom prst="rect">
              <a:avLst/>
            </a:prstGeom>
          </p:spPr>
          <p:txBody>
            <a:bodyPr lIns="0" tIns="0" rIns="0" bIns="0" rtlCol="0" anchor="t">
              <a:spAutoFit/>
            </a:bodyPr>
            <a:lstStyle/>
            <a:p>
              <a:pPr algn="ctr">
                <a:lnSpc>
                  <a:spcPts val="4200"/>
                </a:lnSpc>
              </a:pPr>
              <a:r>
                <a:rPr lang="en-US" sz="3500">
                  <a:solidFill>
                    <a:srgbClr val="000000"/>
                  </a:solidFill>
                  <a:latin typeface="DM Sans Bold"/>
                </a:rPr>
                <a:t>4</a:t>
              </a:r>
            </a:p>
            <a:p>
              <a:pPr marL="0" lvl="0" indent="0" algn="ctr">
                <a:lnSpc>
                  <a:spcPts val="4200"/>
                </a:lnSpc>
                <a:spcBef>
                  <a:spcPct val="0"/>
                </a:spcBef>
              </a:pPr>
              <a:r>
                <a:rPr lang="en-US" sz="3500">
                  <a:solidFill>
                    <a:srgbClr val="000000"/>
                  </a:solidFill>
                  <a:latin typeface="DM Sans Bold"/>
                </a:rPr>
                <a:t>Irregular</a:t>
              </a:r>
            </a:p>
          </p:txBody>
        </p:sp>
        <p:sp>
          <p:nvSpPr>
            <p:cNvPr id="10" name="TextBox 10"/>
            <p:cNvSpPr txBox="1"/>
            <p:nvPr/>
          </p:nvSpPr>
          <p:spPr>
            <a:xfrm>
              <a:off x="0" y="1925459"/>
              <a:ext cx="5048005" cy="1131358"/>
            </a:xfrm>
            <a:prstGeom prst="rect">
              <a:avLst/>
            </a:prstGeom>
          </p:spPr>
          <p:txBody>
            <a:bodyPr lIns="0" tIns="0" rIns="0" bIns="0" rtlCol="0" anchor="t">
              <a:spAutoFit/>
            </a:bodyPr>
            <a:lstStyle/>
            <a:p>
              <a:pPr algn="ctr">
                <a:lnSpc>
                  <a:spcPts val="3499"/>
                </a:lnSpc>
              </a:pPr>
              <a:r>
                <a:rPr lang="en-US" sz="2499">
                  <a:solidFill>
                    <a:srgbClr val="000000"/>
                  </a:solidFill>
                  <a:latin typeface="DM Sans"/>
                </a:rPr>
                <a:t>Which is symbolized with</a:t>
              </a:r>
            </a:p>
            <a:p>
              <a:pPr algn="ctr">
                <a:lnSpc>
                  <a:spcPts val="3499"/>
                </a:lnSpc>
              </a:pPr>
              <a:r>
                <a:rPr lang="en-US" sz="2499">
                  <a:solidFill>
                    <a:srgbClr val="000000"/>
                  </a:solidFill>
                  <a:latin typeface="DM Sans Bold"/>
                </a:rPr>
                <a:t>I</a:t>
              </a:r>
            </a:p>
          </p:txBody>
        </p:sp>
      </p:grpSp>
      <p:grpSp>
        <p:nvGrpSpPr>
          <p:cNvPr id="11" name="Group 11"/>
          <p:cNvGrpSpPr/>
          <p:nvPr/>
        </p:nvGrpSpPr>
        <p:grpSpPr>
          <a:xfrm>
            <a:off x="1028699" y="5349626"/>
            <a:ext cx="3786004" cy="2292613"/>
            <a:chOff x="0" y="0"/>
            <a:chExt cx="5048005" cy="3056817"/>
          </a:xfrm>
        </p:grpSpPr>
        <p:sp>
          <p:nvSpPr>
            <p:cNvPr id="12" name="TextBox 12"/>
            <p:cNvSpPr txBox="1"/>
            <p:nvPr/>
          </p:nvSpPr>
          <p:spPr>
            <a:xfrm>
              <a:off x="0" y="-9525"/>
              <a:ext cx="5048005" cy="1431925"/>
            </a:xfrm>
            <a:prstGeom prst="rect">
              <a:avLst/>
            </a:prstGeom>
          </p:spPr>
          <p:txBody>
            <a:bodyPr lIns="0" tIns="0" rIns="0" bIns="0" rtlCol="0" anchor="t">
              <a:spAutoFit/>
            </a:bodyPr>
            <a:lstStyle/>
            <a:p>
              <a:pPr algn="ctr">
                <a:lnSpc>
                  <a:spcPts val="4200"/>
                </a:lnSpc>
              </a:pPr>
              <a:r>
                <a:rPr lang="en-US" sz="3500">
                  <a:solidFill>
                    <a:srgbClr val="000000"/>
                  </a:solidFill>
                  <a:latin typeface="DM Sans Bold"/>
                </a:rPr>
                <a:t>1</a:t>
              </a:r>
            </a:p>
            <a:p>
              <a:pPr marL="0" lvl="0" indent="0" algn="ctr">
                <a:lnSpc>
                  <a:spcPts val="4200"/>
                </a:lnSpc>
                <a:spcBef>
                  <a:spcPct val="0"/>
                </a:spcBef>
              </a:pPr>
              <a:r>
                <a:rPr lang="en-US" sz="3500">
                  <a:solidFill>
                    <a:srgbClr val="000000"/>
                  </a:solidFill>
                  <a:latin typeface="DM Sans Bold"/>
                </a:rPr>
                <a:t>Trend</a:t>
              </a:r>
            </a:p>
          </p:txBody>
        </p:sp>
        <p:sp>
          <p:nvSpPr>
            <p:cNvPr id="13" name="TextBox 13"/>
            <p:cNvSpPr txBox="1"/>
            <p:nvPr/>
          </p:nvSpPr>
          <p:spPr>
            <a:xfrm>
              <a:off x="0" y="1925459"/>
              <a:ext cx="5048005" cy="1131358"/>
            </a:xfrm>
            <a:prstGeom prst="rect">
              <a:avLst/>
            </a:prstGeom>
          </p:spPr>
          <p:txBody>
            <a:bodyPr lIns="0" tIns="0" rIns="0" bIns="0" rtlCol="0" anchor="t">
              <a:spAutoFit/>
            </a:bodyPr>
            <a:lstStyle/>
            <a:p>
              <a:pPr algn="ctr">
                <a:lnSpc>
                  <a:spcPts val="3499"/>
                </a:lnSpc>
              </a:pPr>
              <a:r>
                <a:rPr lang="en-US" sz="2499">
                  <a:solidFill>
                    <a:srgbClr val="000000"/>
                  </a:solidFill>
                  <a:latin typeface="DM Sans"/>
                </a:rPr>
                <a:t>Which is symbolized with </a:t>
              </a:r>
            </a:p>
            <a:p>
              <a:pPr algn="ctr">
                <a:lnSpc>
                  <a:spcPts val="3499"/>
                </a:lnSpc>
              </a:pPr>
              <a:r>
                <a:rPr lang="en-US" sz="2499">
                  <a:solidFill>
                    <a:srgbClr val="000000"/>
                  </a:solidFill>
                  <a:latin typeface="DM Sans Bold"/>
                </a:rPr>
                <a:t>T</a:t>
              </a:r>
            </a:p>
          </p:txBody>
        </p:sp>
      </p:grpSp>
      <p:grpSp>
        <p:nvGrpSpPr>
          <p:cNvPr id="14" name="Group 14"/>
          <p:cNvGrpSpPr/>
          <p:nvPr/>
        </p:nvGrpSpPr>
        <p:grpSpPr>
          <a:xfrm>
            <a:off x="4814703" y="5349626"/>
            <a:ext cx="3786004" cy="2292613"/>
            <a:chOff x="0" y="0"/>
            <a:chExt cx="5048005" cy="3056817"/>
          </a:xfrm>
        </p:grpSpPr>
        <p:sp>
          <p:nvSpPr>
            <p:cNvPr id="15" name="TextBox 15"/>
            <p:cNvSpPr txBox="1"/>
            <p:nvPr/>
          </p:nvSpPr>
          <p:spPr>
            <a:xfrm>
              <a:off x="0" y="-9525"/>
              <a:ext cx="5048005" cy="1431925"/>
            </a:xfrm>
            <a:prstGeom prst="rect">
              <a:avLst/>
            </a:prstGeom>
          </p:spPr>
          <p:txBody>
            <a:bodyPr lIns="0" tIns="0" rIns="0" bIns="0" rtlCol="0" anchor="t">
              <a:spAutoFit/>
            </a:bodyPr>
            <a:lstStyle/>
            <a:p>
              <a:pPr algn="ctr">
                <a:lnSpc>
                  <a:spcPts val="4200"/>
                </a:lnSpc>
              </a:pPr>
              <a:r>
                <a:rPr lang="en-US" sz="3500">
                  <a:solidFill>
                    <a:srgbClr val="000000"/>
                  </a:solidFill>
                  <a:latin typeface="DM Sans Bold"/>
                </a:rPr>
                <a:t>2</a:t>
              </a:r>
            </a:p>
            <a:p>
              <a:pPr marL="0" lvl="0" indent="0" algn="ctr">
                <a:lnSpc>
                  <a:spcPts val="4200"/>
                </a:lnSpc>
                <a:spcBef>
                  <a:spcPct val="0"/>
                </a:spcBef>
              </a:pPr>
              <a:r>
                <a:rPr lang="en-US" sz="3500">
                  <a:solidFill>
                    <a:srgbClr val="000000"/>
                  </a:solidFill>
                  <a:latin typeface="DM Sans Bold"/>
                </a:rPr>
                <a:t>Seasonal</a:t>
              </a:r>
            </a:p>
          </p:txBody>
        </p:sp>
        <p:sp>
          <p:nvSpPr>
            <p:cNvPr id="16" name="TextBox 16"/>
            <p:cNvSpPr txBox="1"/>
            <p:nvPr/>
          </p:nvSpPr>
          <p:spPr>
            <a:xfrm>
              <a:off x="0" y="1925459"/>
              <a:ext cx="5048005" cy="1131358"/>
            </a:xfrm>
            <a:prstGeom prst="rect">
              <a:avLst/>
            </a:prstGeom>
          </p:spPr>
          <p:txBody>
            <a:bodyPr lIns="0" tIns="0" rIns="0" bIns="0" rtlCol="0" anchor="t">
              <a:spAutoFit/>
            </a:bodyPr>
            <a:lstStyle/>
            <a:p>
              <a:pPr algn="ctr">
                <a:lnSpc>
                  <a:spcPts val="3499"/>
                </a:lnSpc>
              </a:pPr>
              <a:r>
                <a:rPr lang="en-US" sz="2499">
                  <a:solidFill>
                    <a:srgbClr val="000000"/>
                  </a:solidFill>
                  <a:latin typeface="DM Sans"/>
                </a:rPr>
                <a:t>Which is symbolized with</a:t>
              </a:r>
            </a:p>
            <a:p>
              <a:pPr algn="ctr">
                <a:lnSpc>
                  <a:spcPts val="3499"/>
                </a:lnSpc>
              </a:pPr>
              <a:r>
                <a:rPr lang="en-US" sz="2499">
                  <a:solidFill>
                    <a:srgbClr val="000000"/>
                  </a:solidFill>
                  <a:latin typeface="DM Sans Bold"/>
                </a:rPr>
                <a:t>S</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2296">
            <a:off x="9702083" y="-1878998"/>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1143000" y="615466"/>
            <a:ext cx="12306304" cy="1200008"/>
          </a:xfrm>
          <a:prstGeom prst="rect">
            <a:avLst/>
          </a:prstGeom>
        </p:spPr>
        <p:txBody>
          <a:bodyPr wrap="square" lIns="0" tIns="0" rIns="0" bIns="0" rtlCol="0" anchor="t">
            <a:spAutoFit/>
          </a:bodyPr>
          <a:lstStyle/>
          <a:p>
            <a:pPr>
              <a:lnSpc>
                <a:spcPts val="10800"/>
              </a:lnSpc>
              <a:spcBef>
                <a:spcPct val="0"/>
              </a:spcBef>
            </a:pPr>
            <a:r>
              <a:rPr lang="en-US" sz="4400" b="1" dirty="0">
                <a:latin typeface="DM Sans Bold"/>
              </a:rPr>
              <a:t>Applications in various domains</a:t>
            </a:r>
          </a:p>
        </p:txBody>
      </p:sp>
      <p:sp>
        <p:nvSpPr>
          <p:cNvPr id="5" name="TextBox 4">
            <a:extLst>
              <a:ext uri="{FF2B5EF4-FFF2-40B4-BE49-F238E27FC236}">
                <a16:creationId xmlns:a16="http://schemas.microsoft.com/office/drawing/2014/main" id="{6DE41AB5-7B77-F978-3D2E-84D23E056233}"/>
              </a:ext>
            </a:extLst>
          </p:cNvPr>
          <p:cNvSpPr txBox="1"/>
          <p:nvPr/>
        </p:nvSpPr>
        <p:spPr>
          <a:xfrm>
            <a:off x="383498" y="2171700"/>
            <a:ext cx="15766941" cy="9510296"/>
          </a:xfrm>
          <a:prstGeom prst="rect">
            <a:avLst/>
          </a:prstGeom>
          <a:noFill/>
        </p:spPr>
        <p:txBody>
          <a:bodyPr wrap="square" rtlCol="0">
            <a:spAutoFit/>
          </a:bodyPr>
          <a:lstStyle/>
          <a:p>
            <a:pPr marL="571500" indent="-571500" algn="l">
              <a:buFont typeface="Arial" panose="020B0604020202020204" pitchFamily="34" charset="0"/>
              <a:buChar char="•"/>
            </a:pPr>
            <a:r>
              <a:rPr lang="en-US" sz="3600" b="1" i="0" dirty="0">
                <a:effectLst/>
                <a:latin typeface="Times New Roman" panose="02020603050405020304" pitchFamily="18" charset="0"/>
                <a:cs typeface="Times New Roman" panose="02020603050405020304" pitchFamily="18" charset="0"/>
              </a:rPr>
              <a:t>Sales Prediction</a:t>
            </a:r>
            <a:r>
              <a:rPr lang="en-US" sz="3600" b="0" i="0" dirty="0">
                <a:effectLst/>
                <a:latin typeface="Times New Roman" panose="02020603050405020304" pitchFamily="18" charset="0"/>
                <a:cs typeface="Times New Roman" panose="02020603050405020304" pitchFamily="18" charset="0"/>
              </a:rPr>
              <a:t>:</a:t>
            </a:r>
          </a:p>
          <a:p>
            <a:pPr marL="571500" indent="-571500" algn="l">
              <a:buFont typeface="Arial" panose="020B0604020202020204" pitchFamily="34" charset="0"/>
              <a:buChar char="•"/>
            </a:pPr>
            <a:endParaRPr lang="en-US" sz="3600" b="0" i="0" dirty="0">
              <a:effectLst/>
              <a:latin typeface="Times New Roman" panose="02020603050405020304" pitchFamily="18" charset="0"/>
              <a:cs typeface="Times New Roman" panose="02020603050405020304" pitchFamily="18" charset="0"/>
            </a:endParaRPr>
          </a:p>
          <a:p>
            <a:pPr lvl="1" algn="l"/>
            <a:r>
              <a:rPr lang="en-US" sz="3600" b="0" i="0" dirty="0">
                <a:effectLst/>
                <a:latin typeface="Times New Roman" panose="02020603050405020304" pitchFamily="18" charset="0"/>
                <a:cs typeface="Times New Roman" panose="02020603050405020304" pitchFamily="18" charset="0"/>
              </a:rPr>
              <a:t>Retailers leverage time series analysis to forecast sales, tailor marketing strategies, and optimize pricing for better revenue outcomes.</a:t>
            </a:r>
          </a:p>
          <a:p>
            <a:pPr lvl="1" algn="l"/>
            <a:endParaRPr lang="en-US" sz="3600" b="0" i="0" dirty="0">
              <a:effectLst/>
              <a:latin typeface="Times New Roman" panose="02020603050405020304" pitchFamily="18" charset="0"/>
              <a:cs typeface="Times New Roman" panose="02020603050405020304" pitchFamily="18" charset="0"/>
            </a:endParaRPr>
          </a:p>
          <a:p>
            <a:pPr marL="571500" indent="-571500" algn="l">
              <a:buFont typeface="Arial" panose="020B0604020202020204" pitchFamily="34" charset="0"/>
              <a:buChar char="•"/>
            </a:pPr>
            <a:r>
              <a:rPr lang="en-US" sz="3600" b="1" i="0" dirty="0">
                <a:effectLst/>
                <a:latin typeface="Times New Roman" panose="02020603050405020304" pitchFamily="18" charset="0"/>
                <a:cs typeface="Times New Roman" panose="02020603050405020304" pitchFamily="18" charset="0"/>
              </a:rPr>
              <a:t>Disease Outbreak Prediction</a:t>
            </a:r>
            <a:r>
              <a:rPr lang="en-US" sz="3600" b="0" i="0" dirty="0">
                <a:effectLst/>
                <a:latin typeface="Times New Roman" panose="02020603050405020304" pitchFamily="18" charset="0"/>
                <a:cs typeface="Times New Roman" panose="02020603050405020304" pitchFamily="18" charset="0"/>
              </a:rPr>
              <a:t>:</a:t>
            </a:r>
          </a:p>
          <a:p>
            <a:pPr marL="571500" indent="-571500" algn="l">
              <a:buFont typeface="Arial" panose="020B0604020202020204" pitchFamily="34" charset="0"/>
              <a:buChar char="•"/>
            </a:pPr>
            <a:endParaRPr lang="en-US" sz="3600" b="0" i="0" dirty="0">
              <a:effectLst/>
              <a:latin typeface="Times New Roman" panose="02020603050405020304" pitchFamily="18" charset="0"/>
              <a:cs typeface="Times New Roman" panose="02020603050405020304" pitchFamily="18" charset="0"/>
            </a:endParaRPr>
          </a:p>
          <a:p>
            <a:pPr lvl="1" algn="l"/>
            <a:r>
              <a:rPr lang="en-US" sz="3600" b="0" i="0" dirty="0">
                <a:effectLst/>
                <a:latin typeface="Times New Roman" panose="02020603050405020304" pitchFamily="18" charset="0"/>
                <a:cs typeface="Times New Roman" panose="02020603050405020304" pitchFamily="18" charset="0"/>
              </a:rPr>
              <a:t>Health organizations utilize time series analysis to monitor and predict disease outbreaks, enabling timely responses and resource allocation</a:t>
            </a:r>
            <a:r>
              <a:rPr lang="en-US" b="0" i="0" dirty="0">
                <a:effectLst/>
                <a:latin typeface="Söhne"/>
              </a:rPr>
              <a:t>.</a:t>
            </a:r>
          </a:p>
          <a:p>
            <a:pPr lvl="1">
              <a:lnSpc>
                <a:spcPct val="150000"/>
              </a:lnSpc>
              <a:buSzPts val="1000"/>
              <a:tabLst>
                <a:tab pos="457200" algn="l"/>
              </a:tabLst>
            </a:pPr>
            <a:endParaRPr lang="en-US"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gn="l">
              <a:buFont typeface="Arial" panose="020B0604020202020204" pitchFamily="34" charset="0"/>
              <a:buChar char="•"/>
            </a:pPr>
            <a:r>
              <a:rPr lang="en-US" sz="3600" b="1" i="0" dirty="0">
                <a:effectLst/>
                <a:latin typeface="Times New Roman" panose="02020603050405020304" pitchFamily="18" charset="0"/>
                <a:cs typeface="Times New Roman" panose="02020603050405020304" pitchFamily="18" charset="0"/>
              </a:rPr>
              <a:t>Disease Outbreak Prediction</a:t>
            </a:r>
            <a:r>
              <a:rPr lang="en-US" sz="3600" b="0" i="0" dirty="0">
                <a:effectLst/>
                <a:latin typeface="Times New Roman" panose="02020603050405020304" pitchFamily="18" charset="0"/>
                <a:cs typeface="Times New Roman" panose="02020603050405020304" pitchFamily="18" charset="0"/>
              </a:rPr>
              <a:t>:</a:t>
            </a:r>
          </a:p>
          <a:p>
            <a:pPr marL="571500" indent="-571500" algn="l">
              <a:buFont typeface="Arial" panose="020B0604020202020204" pitchFamily="34" charset="0"/>
              <a:buChar char="•"/>
            </a:pPr>
            <a:endParaRPr lang="en-US" sz="3600" b="0" i="0" dirty="0">
              <a:effectLst/>
              <a:latin typeface="Times New Roman" panose="02020603050405020304" pitchFamily="18" charset="0"/>
              <a:cs typeface="Times New Roman" panose="02020603050405020304" pitchFamily="18" charset="0"/>
            </a:endParaRPr>
          </a:p>
          <a:p>
            <a:pPr lvl="1" algn="l"/>
            <a:r>
              <a:rPr lang="en-US" sz="3600" dirty="0">
                <a:latin typeface="Times New Roman" panose="02020603050405020304" pitchFamily="18" charset="0"/>
                <a:cs typeface="Times New Roman" panose="02020603050405020304" pitchFamily="18" charset="0"/>
              </a:rPr>
              <a:t>Identify trends and seasonality in weather data, enabling meteorologists to make accurate short-term and long-term weather predictions.</a:t>
            </a:r>
          </a:p>
          <a:p>
            <a:pPr lvl="1">
              <a:lnSpc>
                <a:spcPct val="150000"/>
              </a:lnSpc>
              <a:buSzPts val="1000"/>
              <a:tabLst>
                <a:tab pos="457200" algn="l"/>
              </a:tabLst>
            </a:pPr>
            <a:endParaRPr lang="en-US" sz="36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3600" dirty="0"/>
          </a:p>
        </p:txBody>
      </p:sp>
      <p:sp>
        <p:nvSpPr>
          <p:cNvPr id="3" name="AutoShape 3">
            <a:extLst>
              <a:ext uri="{FF2B5EF4-FFF2-40B4-BE49-F238E27FC236}">
                <a16:creationId xmlns:a16="http://schemas.microsoft.com/office/drawing/2014/main" id="{F547B9D6-867C-BB2C-DC50-A4112C027400}"/>
              </a:ext>
            </a:extLst>
          </p:cNvPr>
          <p:cNvSpPr/>
          <p:nvPr/>
        </p:nvSpPr>
        <p:spPr>
          <a:xfrm rot="1008">
            <a:off x="1028700" y="1793080"/>
            <a:ext cx="16230601" cy="0"/>
          </a:xfrm>
          <a:prstGeom prst="line">
            <a:avLst/>
          </a:prstGeom>
          <a:ln w="9525" cap="flat">
            <a:solidFill>
              <a:srgbClr val="000000"/>
            </a:solidFill>
            <a:prstDash val="solid"/>
            <a:headEnd type="none" w="sm" len="sm"/>
            <a:tailEnd type="none" w="sm" len="sm"/>
          </a:ln>
        </p:spPr>
        <p:txBody>
          <a:bodyPr/>
          <a:lstStyle/>
          <a:p>
            <a:endParaRPr lang="en-US" dirty="0"/>
          </a:p>
        </p:txBody>
      </p:sp>
    </p:spTree>
    <p:extLst>
      <p:ext uri="{BB962C8B-B14F-4D97-AF65-F5344CB8AC3E}">
        <p14:creationId xmlns:p14="http://schemas.microsoft.com/office/powerpoint/2010/main" val="3780799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319139" flipH="1">
            <a:off x="1717312" y="-2532663"/>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txBody>
          <a:bodyPr/>
          <a:lstStyle/>
          <a:p>
            <a:endParaRPr lang="en-US" dirty="0"/>
          </a:p>
        </p:txBody>
      </p:sp>
      <p:grpSp>
        <p:nvGrpSpPr>
          <p:cNvPr id="4" name="Group 4"/>
          <p:cNvGrpSpPr/>
          <p:nvPr/>
        </p:nvGrpSpPr>
        <p:grpSpPr>
          <a:xfrm>
            <a:off x="1028699" y="166993"/>
            <a:ext cx="14540532" cy="5670201"/>
            <a:chOff x="0" y="-3474707"/>
            <a:chExt cx="19387375" cy="7560269"/>
          </a:xfrm>
        </p:grpSpPr>
        <p:sp>
          <p:nvSpPr>
            <p:cNvPr id="5" name="TextBox 5"/>
            <p:cNvSpPr txBox="1"/>
            <p:nvPr/>
          </p:nvSpPr>
          <p:spPr>
            <a:xfrm>
              <a:off x="863601" y="-3474707"/>
              <a:ext cx="6807200" cy="2447594"/>
            </a:xfrm>
            <a:prstGeom prst="rect">
              <a:avLst/>
            </a:prstGeom>
          </p:spPr>
          <p:txBody>
            <a:bodyPr wrap="square" lIns="0" tIns="0" rIns="0" bIns="0" rtlCol="0" anchor="t">
              <a:spAutoFit/>
            </a:bodyPr>
            <a:lstStyle/>
            <a:p>
              <a:pPr>
                <a:lnSpc>
                  <a:spcPts val="16800"/>
                </a:lnSpc>
              </a:pPr>
              <a:r>
                <a:rPr lang="en-US" sz="6000" dirty="0">
                  <a:latin typeface="DM Sans Bold"/>
                </a:rPr>
                <a:t>Advantages</a:t>
              </a:r>
            </a:p>
          </p:txBody>
        </p:sp>
        <p:sp>
          <p:nvSpPr>
            <p:cNvPr id="6" name="TextBox 6"/>
            <p:cNvSpPr txBox="1"/>
            <p:nvPr/>
          </p:nvSpPr>
          <p:spPr>
            <a:xfrm>
              <a:off x="0" y="3400417"/>
              <a:ext cx="19387375" cy="685145"/>
            </a:xfrm>
            <a:prstGeom prst="rect">
              <a:avLst/>
            </a:prstGeom>
          </p:spPr>
          <p:txBody>
            <a:bodyPr lIns="0" tIns="0" rIns="0" bIns="0" rtlCol="0" anchor="t">
              <a:spAutoFit/>
            </a:bodyPr>
            <a:lstStyle/>
            <a:p>
              <a:pPr>
                <a:lnSpc>
                  <a:spcPts val="4200"/>
                </a:lnSpc>
              </a:pPr>
              <a:endParaRPr lang="en-US" sz="3000" dirty="0">
                <a:solidFill>
                  <a:srgbClr val="000000"/>
                </a:solidFill>
                <a:latin typeface="DM Sans"/>
              </a:endParaRPr>
            </a:p>
          </p:txBody>
        </p:sp>
      </p:grpSp>
      <p:grpSp>
        <p:nvGrpSpPr>
          <p:cNvPr id="7" name="Group 7"/>
          <p:cNvGrpSpPr/>
          <p:nvPr/>
        </p:nvGrpSpPr>
        <p:grpSpPr>
          <a:xfrm>
            <a:off x="1028700" y="8114824"/>
            <a:ext cx="5306212" cy="1137429"/>
            <a:chOff x="0" y="-66675"/>
            <a:chExt cx="7074949" cy="1516572"/>
          </a:xfrm>
        </p:grpSpPr>
        <p:sp>
          <p:nvSpPr>
            <p:cNvPr id="8" name="TextBox 8"/>
            <p:cNvSpPr txBox="1"/>
            <p:nvPr/>
          </p:nvSpPr>
          <p:spPr>
            <a:xfrm>
              <a:off x="0" y="764752"/>
              <a:ext cx="7074949" cy="685145"/>
            </a:xfrm>
            <a:prstGeom prst="rect">
              <a:avLst/>
            </a:prstGeom>
          </p:spPr>
          <p:txBody>
            <a:bodyPr lIns="0" tIns="0" rIns="0" bIns="0" rtlCol="0" anchor="t">
              <a:spAutoFit/>
            </a:bodyPr>
            <a:lstStyle/>
            <a:p>
              <a:pPr>
                <a:lnSpc>
                  <a:spcPts val="4200"/>
                </a:lnSpc>
              </a:pPr>
              <a:endParaRPr lang="en-US" sz="3000" dirty="0">
                <a:solidFill>
                  <a:srgbClr val="000000"/>
                </a:solidFill>
                <a:latin typeface="DM Sans"/>
              </a:endParaRPr>
            </a:p>
          </p:txBody>
        </p:sp>
        <p:sp>
          <p:nvSpPr>
            <p:cNvPr id="9" name="TextBox 9"/>
            <p:cNvSpPr txBox="1"/>
            <p:nvPr/>
          </p:nvSpPr>
          <p:spPr>
            <a:xfrm>
              <a:off x="0" y="-66675"/>
              <a:ext cx="7074949" cy="685145"/>
            </a:xfrm>
            <a:prstGeom prst="rect">
              <a:avLst/>
            </a:prstGeom>
          </p:spPr>
          <p:txBody>
            <a:bodyPr lIns="0" tIns="0" rIns="0" bIns="0" rtlCol="0" anchor="t">
              <a:spAutoFit/>
            </a:bodyPr>
            <a:lstStyle/>
            <a:p>
              <a:pPr>
                <a:lnSpc>
                  <a:spcPts val="4200"/>
                </a:lnSpc>
              </a:pPr>
              <a:endParaRPr lang="en-US" sz="3000" dirty="0">
                <a:solidFill>
                  <a:srgbClr val="000000"/>
                </a:solidFill>
                <a:latin typeface="DM Sans Bold"/>
              </a:endParaRPr>
            </a:p>
          </p:txBody>
        </p:sp>
      </p:grpSp>
      <p:sp>
        <p:nvSpPr>
          <p:cNvPr id="12" name="TextBox 12"/>
          <p:cNvSpPr txBox="1"/>
          <p:nvPr/>
        </p:nvSpPr>
        <p:spPr>
          <a:xfrm>
            <a:off x="1798494" y="1066068"/>
            <a:ext cx="4066807" cy="342594"/>
          </a:xfrm>
          <a:prstGeom prst="rect">
            <a:avLst/>
          </a:prstGeom>
        </p:spPr>
        <p:txBody>
          <a:bodyPr lIns="0" tIns="0" rIns="0" bIns="0" rtlCol="0" anchor="t">
            <a:spAutoFit/>
          </a:bodyPr>
          <a:lstStyle/>
          <a:p>
            <a:pPr>
              <a:lnSpc>
                <a:spcPts val="2800"/>
              </a:lnSpc>
            </a:pPr>
            <a:endParaRPr lang="en-US" sz="2000" spc="40" dirty="0">
              <a:solidFill>
                <a:srgbClr val="000000"/>
              </a:solidFill>
              <a:latin typeface="DM Sans Bold"/>
            </a:endParaRPr>
          </a:p>
        </p:txBody>
      </p:sp>
      <p:cxnSp>
        <p:nvCxnSpPr>
          <p:cNvPr id="15" name="Straight Connector 14">
            <a:extLst>
              <a:ext uri="{FF2B5EF4-FFF2-40B4-BE49-F238E27FC236}">
                <a16:creationId xmlns:a16="http://schemas.microsoft.com/office/drawing/2014/main" id="{DECCC763-3D22-02E2-92E0-3A8F34786BA7}"/>
              </a:ext>
            </a:extLst>
          </p:cNvPr>
          <p:cNvCxnSpPr>
            <a:cxnSpLocks/>
          </p:cNvCxnSpPr>
          <p:nvPr/>
        </p:nvCxnSpPr>
        <p:spPr>
          <a:xfrm>
            <a:off x="8839200" y="2247900"/>
            <a:ext cx="0" cy="7772400"/>
          </a:xfrm>
          <a:prstGeom prst="line">
            <a:avLst/>
          </a:prstGeom>
          <a:ln w="38100">
            <a:solidFill>
              <a:schemeClr val="tx1">
                <a:alpha val="3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E07D702-206C-16E6-FCA7-387C6FC613C5}"/>
              </a:ext>
            </a:extLst>
          </p:cNvPr>
          <p:cNvSpPr txBox="1"/>
          <p:nvPr/>
        </p:nvSpPr>
        <p:spPr>
          <a:xfrm>
            <a:off x="10515600" y="109829"/>
            <a:ext cx="6477000" cy="1950021"/>
          </a:xfrm>
          <a:prstGeom prst="rect">
            <a:avLst/>
          </a:prstGeom>
          <a:noFill/>
        </p:spPr>
        <p:txBody>
          <a:bodyPr wrap="square" rtlCol="0">
            <a:spAutoFit/>
          </a:bodyPr>
          <a:lstStyle/>
          <a:p>
            <a:pPr>
              <a:lnSpc>
                <a:spcPts val="16800"/>
              </a:lnSpc>
            </a:pPr>
            <a:r>
              <a:rPr lang="en-US" sz="6600" dirty="0">
                <a:latin typeface="DM Sans Bold"/>
              </a:rPr>
              <a:t>Disadvantages</a:t>
            </a:r>
          </a:p>
        </p:txBody>
      </p:sp>
      <p:sp>
        <p:nvSpPr>
          <p:cNvPr id="19" name="TextBox 18">
            <a:extLst>
              <a:ext uri="{FF2B5EF4-FFF2-40B4-BE49-F238E27FC236}">
                <a16:creationId xmlns:a16="http://schemas.microsoft.com/office/drawing/2014/main" id="{A8BA3164-24A2-83BC-79A4-C43C190577FF}"/>
              </a:ext>
            </a:extLst>
          </p:cNvPr>
          <p:cNvSpPr txBox="1"/>
          <p:nvPr/>
        </p:nvSpPr>
        <p:spPr>
          <a:xfrm>
            <a:off x="936334" y="2857499"/>
            <a:ext cx="7445666" cy="4879734"/>
          </a:xfrm>
          <a:prstGeom prst="rect">
            <a:avLst/>
          </a:prstGeom>
          <a:noFill/>
        </p:spPr>
        <p:txBody>
          <a:bodyPr wrap="square" rtlCol="0">
            <a:spAutoFit/>
          </a:bodyPr>
          <a:lstStyle/>
          <a:p>
            <a:pPr marL="342900" marR="0" lvl="0" indent="-342900" algn="l">
              <a:lnSpc>
                <a:spcPct val="250000"/>
              </a:lnSpc>
              <a:spcBef>
                <a:spcPts val="0"/>
              </a:spcBef>
              <a:spcAft>
                <a:spcPts val="0"/>
              </a:spcAft>
              <a:buSzPts val="1000"/>
              <a:buFont typeface="Symbol" panose="05050102010706020507" pitchFamily="18" charset="2"/>
              <a:buChar char=""/>
              <a:tabLst>
                <a:tab pos="457200" algn="l"/>
              </a:tabLst>
            </a:pPr>
            <a:r>
              <a:rPr lang="en-US" sz="4400" b="1" kern="0" dirty="0">
                <a:effectLst/>
                <a:latin typeface="Times New Roman" panose="02020603050405020304" pitchFamily="18" charset="0"/>
                <a:ea typeface="Times New Roman" panose="02020603050405020304" pitchFamily="18" charset="0"/>
                <a:cs typeface="Times New Roman" panose="02020603050405020304" pitchFamily="18" charset="0"/>
              </a:rPr>
              <a:t>High Predictive Accuracy</a:t>
            </a:r>
            <a:r>
              <a:rPr lang="en-US" sz="44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4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250000"/>
              </a:lnSpc>
              <a:spcBef>
                <a:spcPts val="0"/>
              </a:spcBef>
              <a:spcAft>
                <a:spcPts val="0"/>
              </a:spcAft>
              <a:buSzPts val="1000"/>
              <a:buFont typeface="Symbol" panose="05050102010706020507" pitchFamily="18" charset="2"/>
              <a:buChar char=""/>
              <a:tabLst>
                <a:tab pos="457200" algn="l"/>
              </a:tabLst>
            </a:pPr>
            <a:r>
              <a:rPr lang="en-US" sz="4400" kern="0" dirty="0">
                <a:solidFill>
                  <a:srgbClr val="37415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b="1" kern="0" dirty="0">
                <a:effectLst/>
                <a:latin typeface="Times New Roman" panose="02020603050405020304" pitchFamily="18" charset="0"/>
                <a:ea typeface="Times New Roman" panose="02020603050405020304" pitchFamily="18" charset="0"/>
                <a:cs typeface="Times New Roman" panose="02020603050405020304" pitchFamily="18" charset="0"/>
              </a:rPr>
              <a:t>Data-Driven Insights</a:t>
            </a:r>
            <a:endParaRPr lang="en-US" sz="4400" b="1" kern="1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a:lnSpc>
                <a:spcPct val="250000"/>
              </a:lnSpc>
              <a:spcBef>
                <a:spcPts val="0"/>
              </a:spcBef>
              <a:spcAft>
                <a:spcPts val="0"/>
              </a:spcAft>
              <a:buSzPts val="1000"/>
              <a:buFont typeface="Symbol" panose="05050102010706020507" pitchFamily="18" charset="2"/>
              <a:buChar char=""/>
              <a:tabLst>
                <a:tab pos="457200" algn="l"/>
              </a:tabLst>
            </a:pPr>
            <a:r>
              <a:rPr lang="en-US" sz="4400" b="1" kern="0" dirty="0">
                <a:effectLst/>
                <a:latin typeface="Times New Roman" panose="02020603050405020304" pitchFamily="18" charset="0"/>
                <a:ea typeface="Times New Roman" panose="02020603050405020304" pitchFamily="18" charset="0"/>
                <a:cs typeface="Times New Roman" panose="02020603050405020304" pitchFamily="18" charset="0"/>
              </a:rPr>
              <a:t>Automation and Scalability</a:t>
            </a:r>
            <a:endParaRPr lang="en-US" sz="4400"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72E14759-1D09-F863-1230-9526994DBC63}"/>
              </a:ext>
            </a:extLst>
          </p:cNvPr>
          <p:cNvSpPr txBox="1"/>
          <p:nvPr/>
        </p:nvSpPr>
        <p:spPr>
          <a:xfrm>
            <a:off x="9677401" y="3009897"/>
            <a:ext cx="7772399" cy="4879734"/>
          </a:xfrm>
          <a:prstGeom prst="rect">
            <a:avLst/>
          </a:prstGeom>
          <a:noFill/>
        </p:spPr>
        <p:txBody>
          <a:bodyPr wrap="square" rtlCol="0">
            <a:spAutoFit/>
          </a:bodyPr>
          <a:lstStyle/>
          <a:p>
            <a:pPr marL="342900" marR="0" lvl="0" indent="-342900" algn="l">
              <a:lnSpc>
                <a:spcPct val="250000"/>
              </a:lnSpc>
              <a:spcBef>
                <a:spcPts val="0"/>
              </a:spcBef>
              <a:spcAft>
                <a:spcPts val="0"/>
              </a:spcAft>
              <a:buSzPts val="1000"/>
              <a:buFont typeface="Symbol" panose="05050102010706020507" pitchFamily="18" charset="2"/>
              <a:buChar char=""/>
              <a:tabLst>
                <a:tab pos="457200" algn="l"/>
              </a:tabLst>
            </a:pPr>
            <a:r>
              <a:rPr lang="en-US" sz="4400" b="1" kern="0" dirty="0">
                <a:effectLst/>
                <a:latin typeface="Times New Roman" panose="02020603050405020304" pitchFamily="18" charset="0"/>
                <a:ea typeface="Times New Roman" panose="02020603050405020304" pitchFamily="18" charset="0"/>
                <a:cs typeface="Times New Roman" panose="02020603050405020304" pitchFamily="18" charset="0"/>
              </a:rPr>
              <a:t>Sensitivity to Outliers</a:t>
            </a:r>
            <a:endParaRPr lang="en-US" sz="4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250000"/>
              </a:lnSpc>
              <a:spcBef>
                <a:spcPts val="0"/>
              </a:spcBef>
              <a:spcAft>
                <a:spcPts val="0"/>
              </a:spcAft>
              <a:buSzPts val="1000"/>
              <a:buFont typeface="Symbol" panose="05050102010706020507" pitchFamily="18" charset="2"/>
              <a:buChar char=""/>
              <a:tabLst>
                <a:tab pos="457200" algn="l"/>
              </a:tabLst>
            </a:pPr>
            <a:r>
              <a:rPr lang="en-US" sz="4400" b="1" kern="0" dirty="0">
                <a:effectLst/>
                <a:latin typeface="Times New Roman" panose="02020603050405020304" pitchFamily="18" charset="0"/>
                <a:ea typeface="Times New Roman" panose="02020603050405020304" pitchFamily="18" charset="0"/>
                <a:cs typeface="Times New Roman" panose="02020603050405020304" pitchFamily="18" charset="0"/>
              </a:rPr>
              <a:t>Limited Historical Data</a:t>
            </a:r>
            <a:endParaRPr lang="en-US" sz="4400" b="1"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l">
              <a:lnSpc>
                <a:spcPct val="250000"/>
              </a:lnSpc>
              <a:spcBef>
                <a:spcPts val="0"/>
              </a:spcBef>
              <a:spcAft>
                <a:spcPts val="0"/>
              </a:spcAft>
              <a:buSzPts val="1000"/>
              <a:buFont typeface="Symbol" panose="05050102010706020507" pitchFamily="18" charset="2"/>
              <a:buChar char=""/>
              <a:tabLst>
                <a:tab pos="457200" algn="l"/>
              </a:tabLst>
            </a:pPr>
            <a:r>
              <a:rPr lang="en-US" sz="4400" b="1" kern="0" dirty="0">
                <a:effectLst/>
                <a:latin typeface="Times New Roman" panose="02020603050405020304" pitchFamily="18" charset="0"/>
                <a:ea typeface="Times New Roman" panose="02020603050405020304" pitchFamily="18" charset="0"/>
                <a:cs typeface="Times New Roman" panose="02020603050405020304" pitchFamily="18" charset="0"/>
              </a:rPr>
              <a:t>Complexity</a:t>
            </a:r>
            <a:endParaRPr lang="en-US" sz="4400" b="1"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3775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49000" y="-1943100"/>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alphaModFix amt="96000"/>
              <a:extLst>
                <a:ext uri="{BEBA8EAE-BF5A-486C-A8C5-ECC9F3942E4B}">
                  <a14:imgProps xmlns:a14="http://schemas.microsoft.com/office/drawing/2010/main">
                    <a14:imgLayer r:embed="rId3">
                      <a14:imgEffect>
                        <a14:colorTemperature colorTemp="6392"/>
                      </a14:imgEffect>
                      <a14:imgEffect>
                        <a14:saturation sat="128000"/>
                      </a14:imgEffect>
                    </a14:imgLayer>
                  </a14:imgProps>
                </a:ext>
              </a:extLst>
            </a:blip>
            <a:stretch>
              <a:fillRect/>
            </a:stretch>
          </a:blipFill>
          <a:effectLst>
            <a:softEdge rad="101600"/>
          </a:effectLst>
        </p:spPr>
        <p:txBody>
          <a:bodyPr/>
          <a:lstStyle/>
          <a:p>
            <a:endParaRPr lang="en-US" dirty="0"/>
          </a:p>
        </p:txBody>
      </p:sp>
      <p:sp>
        <p:nvSpPr>
          <p:cNvPr id="12" name="TextBox 12"/>
          <p:cNvSpPr txBox="1"/>
          <p:nvPr/>
        </p:nvSpPr>
        <p:spPr>
          <a:xfrm>
            <a:off x="1448366" y="5393882"/>
            <a:ext cx="15810934" cy="523875"/>
          </a:xfrm>
          <a:prstGeom prst="rect">
            <a:avLst/>
          </a:prstGeom>
        </p:spPr>
        <p:txBody>
          <a:bodyPr lIns="0" tIns="0" rIns="0" bIns="0" rtlCol="0" anchor="t">
            <a:spAutoFit/>
          </a:bodyPr>
          <a:lstStyle/>
          <a:p>
            <a:pPr algn="ctr">
              <a:lnSpc>
                <a:spcPts val="4200"/>
              </a:lnSpc>
              <a:spcBef>
                <a:spcPct val="0"/>
              </a:spcBef>
            </a:pPr>
            <a:endParaRPr lang="en-US" sz="3000" dirty="0">
              <a:solidFill>
                <a:srgbClr val="000000"/>
              </a:solidFill>
              <a:latin typeface="DM Sans Bold"/>
            </a:endParaRPr>
          </a:p>
        </p:txBody>
      </p:sp>
      <p:pic>
        <p:nvPicPr>
          <p:cNvPr id="3" name="Picture 2">
            <a:extLst>
              <a:ext uri="{FF2B5EF4-FFF2-40B4-BE49-F238E27FC236}">
                <a16:creationId xmlns:a16="http://schemas.microsoft.com/office/drawing/2014/main" id="{5E98A13C-4891-39F7-4A78-1FE5A0E9971B}"/>
              </a:ext>
            </a:extLst>
          </p:cNvPr>
          <p:cNvPicPr>
            <a:picLocks noChangeAspect="1"/>
          </p:cNvPicPr>
          <p:nvPr/>
        </p:nvPicPr>
        <p:blipFill>
          <a:blip r:embed="rId4">
            <a:alphaModFix amt="56000"/>
          </a:blip>
          <a:stretch>
            <a:fillRect/>
          </a:stretch>
        </p:blipFill>
        <p:spPr>
          <a:xfrm>
            <a:off x="-1066800" y="7048500"/>
            <a:ext cx="5942680" cy="5898983"/>
          </a:xfrm>
          <a:prstGeom prst="rect">
            <a:avLst/>
          </a:prstGeom>
        </p:spPr>
      </p:pic>
      <p:sp>
        <p:nvSpPr>
          <p:cNvPr id="4" name="AutoShape 3">
            <a:extLst>
              <a:ext uri="{FF2B5EF4-FFF2-40B4-BE49-F238E27FC236}">
                <a16:creationId xmlns:a16="http://schemas.microsoft.com/office/drawing/2014/main" id="{90DEBB15-C8C1-3ECE-168B-1F6709CFF17C}"/>
              </a:ext>
            </a:extLst>
          </p:cNvPr>
          <p:cNvSpPr/>
          <p:nvPr/>
        </p:nvSpPr>
        <p:spPr>
          <a:xfrm rot="1008">
            <a:off x="1028700" y="1793080"/>
            <a:ext cx="16230601" cy="0"/>
          </a:xfrm>
          <a:prstGeom prst="line">
            <a:avLst/>
          </a:prstGeom>
          <a:ln w="9525" cap="flat">
            <a:solidFill>
              <a:srgbClr val="000000"/>
            </a:solidFill>
            <a:prstDash val="solid"/>
            <a:headEnd type="none" w="sm" len="sm"/>
            <a:tailEnd type="none" w="sm" len="sm"/>
          </a:ln>
        </p:spPr>
        <p:txBody>
          <a:bodyPr/>
          <a:lstStyle/>
          <a:p>
            <a:endParaRPr lang="en-US" dirty="0"/>
          </a:p>
        </p:txBody>
      </p:sp>
      <p:sp>
        <p:nvSpPr>
          <p:cNvPr id="8" name="TextBox 7">
            <a:extLst>
              <a:ext uri="{FF2B5EF4-FFF2-40B4-BE49-F238E27FC236}">
                <a16:creationId xmlns:a16="http://schemas.microsoft.com/office/drawing/2014/main" id="{F67D1A61-3DDB-75A5-15D0-213E6ED6BE42}"/>
              </a:ext>
            </a:extLst>
          </p:cNvPr>
          <p:cNvSpPr txBox="1"/>
          <p:nvPr/>
        </p:nvSpPr>
        <p:spPr>
          <a:xfrm>
            <a:off x="1145866" y="503820"/>
            <a:ext cx="10205634" cy="1292341"/>
          </a:xfrm>
          <a:prstGeom prst="rect">
            <a:avLst/>
          </a:prstGeom>
          <a:noFill/>
        </p:spPr>
        <p:txBody>
          <a:bodyPr wrap="square">
            <a:spAutoFit/>
          </a:bodyPr>
          <a:lstStyle/>
          <a:p>
            <a:pPr>
              <a:lnSpc>
                <a:spcPts val="10800"/>
              </a:lnSpc>
              <a:spcBef>
                <a:spcPct val="0"/>
              </a:spcBef>
            </a:pPr>
            <a:r>
              <a:rPr lang="en-US" sz="4400" b="1" dirty="0">
                <a:latin typeface="DM Sans Bold"/>
              </a:rPr>
              <a:t>References</a:t>
            </a:r>
          </a:p>
        </p:txBody>
      </p:sp>
      <p:sp>
        <p:nvSpPr>
          <p:cNvPr id="5" name="TextBox 4">
            <a:extLst>
              <a:ext uri="{FF2B5EF4-FFF2-40B4-BE49-F238E27FC236}">
                <a16:creationId xmlns:a16="http://schemas.microsoft.com/office/drawing/2014/main" id="{1608EC3A-23B6-E48E-932E-CDB26C173D66}"/>
              </a:ext>
            </a:extLst>
          </p:cNvPr>
          <p:cNvSpPr txBox="1"/>
          <p:nvPr/>
        </p:nvSpPr>
        <p:spPr>
          <a:xfrm>
            <a:off x="1024688" y="1790700"/>
            <a:ext cx="16882312" cy="806768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6D49D4C7-DF17-222C-7FBC-0B3F3104C286}"/>
              </a:ext>
            </a:extLst>
          </p:cNvPr>
          <p:cNvSpPr txBox="1"/>
          <p:nvPr/>
        </p:nvSpPr>
        <p:spPr>
          <a:xfrm>
            <a:off x="609600" y="1708361"/>
            <a:ext cx="17297400" cy="8689558"/>
          </a:xfrm>
          <a:prstGeom prst="rect">
            <a:avLst/>
          </a:prstGeom>
          <a:noFill/>
        </p:spPr>
        <p:txBody>
          <a:bodyPr wrap="square" rtlCol="0">
            <a:spAutoFit/>
          </a:bodyPr>
          <a:lstStyle/>
          <a:p>
            <a:pPr marL="0" marR="0" algn="just">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Arima and </a:t>
            </a:r>
            <a:r>
              <a:rPr lang="en-US" sz="2400" kern="100" dirty="0" err="1">
                <a:effectLst/>
                <a:latin typeface="Times New Roman" panose="02020603050405020304" pitchFamily="18" charset="0"/>
                <a:ea typeface="Calibri" panose="020F0502020204030204" pitchFamily="34" charset="0"/>
                <a:cs typeface="Times New Roman" panose="02020603050405020304" pitchFamily="18" charset="0"/>
              </a:rPr>
              <a:t>Sarima</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Models -</a:t>
            </a:r>
          </a:p>
          <a:p>
            <a:pPr marL="0" marR="0" algn="just">
              <a:lnSpc>
                <a:spcPct val="150000"/>
              </a:lnSpc>
              <a:spcBef>
                <a:spcPts val="0"/>
              </a:spcBef>
              <a:spcAft>
                <a:spcPts val="800"/>
              </a:spcAft>
            </a:pPr>
            <a:r>
              <a:rPr lang="en-US" sz="24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https://neptune.ai/blog/arima-sarima-real-world-time-series-forecasting-guide?fbclid=IwAR3ka_Bt4Fwk55n69jOYR8jp8Tu1PPnxtxUKYlmQWicyKwDC-nvQpcJ6MqE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Arima Model – </a:t>
            </a:r>
          </a:p>
          <a:p>
            <a:pPr marL="0" marR="0" algn="just">
              <a:lnSpc>
                <a:spcPct val="150000"/>
              </a:lnSpc>
              <a:spcBef>
                <a:spcPts val="0"/>
              </a:spcBef>
              <a:spcAft>
                <a:spcPts val="800"/>
              </a:spcAft>
            </a:pPr>
            <a:r>
              <a:rPr lang="en-US" sz="24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https://www.youtube.com/watch?v=V-GG4ZkyynQ&amp;ab_channel=StatisticsTime</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Time Series Math – </a:t>
            </a:r>
          </a:p>
          <a:p>
            <a:pPr marL="0" marR="0" algn="just">
              <a:lnSpc>
                <a:spcPct val="150000"/>
              </a:lnSpc>
              <a:spcBef>
                <a:spcPts val="0"/>
              </a:spcBef>
              <a:spcAft>
                <a:spcPts val="800"/>
              </a:spcAft>
            </a:pPr>
            <a:r>
              <a:rPr lang="en-US" sz="24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https://www.youtube.com/watch?v=HIWXdHlDSFs&amp;ab_channel=AdhirHurjunlal</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Moving Average definition-</a:t>
            </a:r>
          </a:p>
          <a:p>
            <a:pPr marL="0" marR="0" algn="just">
              <a:lnSpc>
                <a:spcPct val="150000"/>
              </a:lnSpc>
              <a:spcBef>
                <a:spcPts val="0"/>
              </a:spcBef>
              <a:spcAft>
                <a:spcPts val="800"/>
              </a:spcAft>
            </a:pPr>
            <a:r>
              <a:rPr lang="en-US" sz="24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https://www.accaglobal.com/gb/en/student/exam-support-resources/fundamentals-exams-study-resources/f5/technical-articles/time-series.html</a:t>
            </a: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Seasonal Adjustment definition-</a:t>
            </a:r>
          </a:p>
          <a:p>
            <a:pPr marL="0" marR="0" algn="just">
              <a:lnSpc>
                <a:spcPct val="150000"/>
              </a:lnSpc>
              <a:spcBef>
                <a:spcPts val="0"/>
              </a:spcBef>
              <a:spcAft>
                <a:spcPts val="800"/>
              </a:spcAft>
            </a:pPr>
            <a:r>
              <a:rPr lang="en-US" sz="2400" u="sng" kern="10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9"/>
              </a:rPr>
              <a:t>https://www.investopedia.com/terms/s/seasonal-adjustment.asp#:~:text=Seasonal%20adjustment%20is%20a%20method,be%20overshadowed%20by%20seasonal%20differences</a:t>
            </a: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2400" dirty="0"/>
          </a:p>
        </p:txBody>
      </p:sp>
    </p:spTree>
    <p:extLst>
      <p:ext uri="{BB962C8B-B14F-4D97-AF65-F5344CB8AC3E}">
        <p14:creationId xmlns:p14="http://schemas.microsoft.com/office/powerpoint/2010/main" val="3957033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048134" flipH="1">
            <a:off x="2219844" y="-2465561"/>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txBody>
          <a:bodyPr/>
          <a:lstStyle/>
          <a:p>
            <a:r>
              <a:rPr lang="en-US" dirty="0"/>
              <a:t>T</a:t>
            </a:r>
          </a:p>
        </p:txBody>
      </p:sp>
      <p:grpSp>
        <p:nvGrpSpPr>
          <p:cNvPr id="6" name="Group 6"/>
          <p:cNvGrpSpPr/>
          <p:nvPr/>
        </p:nvGrpSpPr>
        <p:grpSpPr>
          <a:xfrm>
            <a:off x="7250998" y="6207745"/>
            <a:ext cx="3786004" cy="1879432"/>
            <a:chOff x="0" y="1922623"/>
            <a:chExt cx="5048005" cy="2505909"/>
          </a:xfrm>
        </p:grpSpPr>
        <p:sp>
          <p:nvSpPr>
            <p:cNvPr id="7" name="TextBox 7"/>
            <p:cNvSpPr txBox="1"/>
            <p:nvPr/>
          </p:nvSpPr>
          <p:spPr>
            <a:xfrm>
              <a:off x="0" y="1922623"/>
              <a:ext cx="5048005" cy="718145"/>
            </a:xfrm>
            <a:prstGeom prst="rect">
              <a:avLst/>
            </a:prstGeom>
          </p:spPr>
          <p:txBody>
            <a:bodyPr lIns="0" tIns="0" rIns="0" bIns="0" rtlCol="0" anchor="t">
              <a:spAutoFit/>
            </a:bodyPr>
            <a:lstStyle/>
            <a:p>
              <a:pPr>
                <a:lnSpc>
                  <a:spcPts val="4200"/>
                </a:lnSpc>
              </a:pPr>
              <a:endParaRPr lang="en-US" sz="3500" dirty="0">
                <a:solidFill>
                  <a:srgbClr val="000000"/>
                </a:solidFill>
                <a:latin typeface="DM Sans Bold"/>
              </a:endParaRPr>
            </a:p>
          </p:txBody>
        </p:sp>
        <p:sp>
          <p:nvSpPr>
            <p:cNvPr id="8" name="TextBox 8"/>
            <p:cNvSpPr txBox="1"/>
            <p:nvPr/>
          </p:nvSpPr>
          <p:spPr>
            <a:xfrm>
              <a:off x="0" y="3857607"/>
              <a:ext cx="5048005" cy="570925"/>
            </a:xfrm>
            <a:prstGeom prst="rect">
              <a:avLst/>
            </a:prstGeom>
          </p:spPr>
          <p:txBody>
            <a:bodyPr lIns="0" tIns="0" rIns="0" bIns="0" rtlCol="0" anchor="t">
              <a:spAutoFit/>
            </a:bodyPr>
            <a:lstStyle/>
            <a:p>
              <a:pPr algn="l">
                <a:lnSpc>
                  <a:spcPts val="3499"/>
                </a:lnSpc>
              </a:pPr>
              <a:endParaRPr lang="en-US" sz="2499" dirty="0">
                <a:solidFill>
                  <a:srgbClr val="000000"/>
                </a:solidFill>
                <a:latin typeface="DM Sans"/>
              </a:endParaRPr>
            </a:p>
          </p:txBody>
        </p:sp>
      </p:grpSp>
      <p:grpSp>
        <p:nvGrpSpPr>
          <p:cNvPr id="14" name="Group 14"/>
          <p:cNvGrpSpPr/>
          <p:nvPr/>
        </p:nvGrpSpPr>
        <p:grpSpPr>
          <a:xfrm>
            <a:off x="1028699" y="5466011"/>
            <a:ext cx="3786004" cy="2347495"/>
            <a:chOff x="0" y="2010445"/>
            <a:chExt cx="5048005" cy="2366676"/>
          </a:xfrm>
        </p:grpSpPr>
        <p:sp>
          <p:nvSpPr>
            <p:cNvPr id="15" name="TextBox 15"/>
            <p:cNvSpPr txBox="1"/>
            <p:nvPr/>
          </p:nvSpPr>
          <p:spPr>
            <a:xfrm>
              <a:off x="0" y="2010445"/>
              <a:ext cx="5048005" cy="543010"/>
            </a:xfrm>
            <a:prstGeom prst="rect">
              <a:avLst/>
            </a:prstGeom>
          </p:spPr>
          <p:txBody>
            <a:bodyPr lIns="0" tIns="0" rIns="0" bIns="0" rtlCol="0" anchor="t">
              <a:spAutoFit/>
            </a:bodyPr>
            <a:lstStyle/>
            <a:p>
              <a:pPr>
                <a:lnSpc>
                  <a:spcPts val="4200"/>
                </a:lnSpc>
              </a:pPr>
              <a:endParaRPr lang="en-US" sz="3500" dirty="0">
                <a:solidFill>
                  <a:srgbClr val="000000"/>
                </a:solidFill>
                <a:latin typeface="DM Sans Bold"/>
              </a:endParaRPr>
            </a:p>
          </p:txBody>
        </p:sp>
        <p:sp>
          <p:nvSpPr>
            <p:cNvPr id="16" name="TextBox 16"/>
            <p:cNvSpPr txBox="1"/>
            <p:nvPr/>
          </p:nvSpPr>
          <p:spPr>
            <a:xfrm>
              <a:off x="0" y="3945428"/>
              <a:ext cx="5048005" cy="431693"/>
            </a:xfrm>
            <a:prstGeom prst="rect">
              <a:avLst/>
            </a:prstGeom>
          </p:spPr>
          <p:txBody>
            <a:bodyPr wrap="square" lIns="0" tIns="0" rIns="0" bIns="0" rtlCol="0" anchor="t">
              <a:spAutoFit/>
            </a:bodyPr>
            <a:lstStyle/>
            <a:p>
              <a:pPr algn="l">
                <a:lnSpc>
                  <a:spcPts val="3499"/>
                </a:lnSpc>
              </a:pPr>
              <a:endParaRPr lang="en-US" sz="2499" dirty="0">
                <a:solidFill>
                  <a:srgbClr val="000000"/>
                </a:solidFill>
                <a:latin typeface="DM Sans"/>
              </a:endParaRPr>
            </a:p>
          </p:txBody>
        </p:sp>
      </p:grpSp>
      <p:sp>
        <p:nvSpPr>
          <p:cNvPr id="5" name="TextBox 4">
            <a:extLst>
              <a:ext uri="{FF2B5EF4-FFF2-40B4-BE49-F238E27FC236}">
                <a16:creationId xmlns:a16="http://schemas.microsoft.com/office/drawing/2014/main" id="{AF0EE8FC-9C17-672B-0FB8-E9F6F8534BA0}"/>
              </a:ext>
            </a:extLst>
          </p:cNvPr>
          <p:cNvSpPr txBox="1"/>
          <p:nvPr/>
        </p:nvSpPr>
        <p:spPr>
          <a:xfrm>
            <a:off x="5893257" y="4358670"/>
            <a:ext cx="11338562" cy="1569660"/>
          </a:xfrm>
          <a:prstGeom prst="rect">
            <a:avLst/>
          </a:prstGeom>
          <a:noFill/>
        </p:spPr>
        <p:txBody>
          <a:bodyPr wrap="square" rtlCol="0">
            <a:spAutoFit/>
          </a:bodyPr>
          <a:lstStyle/>
          <a:p>
            <a:r>
              <a:rPr lang="en-US" sz="9600" dirty="0">
                <a:latin typeface="Algerian" panose="04020705040A02060702" pitchFamily="82" charset="0"/>
              </a:rPr>
              <a:t>Thank you</a:t>
            </a:r>
          </a:p>
        </p:txBody>
      </p:sp>
    </p:spTree>
    <p:extLst>
      <p:ext uri="{BB962C8B-B14F-4D97-AF65-F5344CB8AC3E}">
        <p14:creationId xmlns:p14="http://schemas.microsoft.com/office/powerpoint/2010/main" val="1041834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2" name="Group 2"/>
          <p:cNvGrpSpPr/>
          <p:nvPr/>
        </p:nvGrpSpPr>
        <p:grpSpPr>
          <a:xfrm>
            <a:off x="1356806" y="1196395"/>
            <a:ext cx="15574388" cy="5547305"/>
            <a:chOff x="0" y="0"/>
            <a:chExt cx="20765851" cy="7396407"/>
          </a:xfrm>
        </p:grpSpPr>
        <p:sp>
          <p:nvSpPr>
            <p:cNvPr id="3" name="TextBox 3"/>
            <p:cNvSpPr txBox="1"/>
            <p:nvPr/>
          </p:nvSpPr>
          <p:spPr>
            <a:xfrm>
              <a:off x="0" y="2513929"/>
              <a:ext cx="20765851" cy="3521075"/>
            </a:xfrm>
            <a:prstGeom prst="rect">
              <a:avLst/>
            </a:prstGeom>
          </p:spPr>
          <p:txBody>
            <a:bodyPr lIns="0" tIns="0" rIns="0" bIns="0" rtlCol="0" anchor="t">
              <a:spAutoFit/>
            </a:bodyPr>
            <a:lstStyle/>
            <a:p>
              <a:pPr algn="just">
                <a:lnSpc>
                  <a:spcPts val="4200"/>
                </a:lnSpc>
              </a:pPr>
              <a:r>
                <a:rPr lang="en-US" sz="3000">
                  <a:solidFill>
                    <a:srgbClr val="000000"/>
                  </a:solidFill>
                  <a:latin typeface="DM Sans"/>
                </a:rPr>
                <a:t>The trend component represents the long-term direction in the data. It shows whether the values are generally increasing, decreasing, or remaining relatively stable over time</a:t>
              </a:r>
            </a:p>
            <a:p>
              <a:pPr algn="just">
                <a:lnSpc>
                  <a:spcPts val="4200"/>
                </a:lnSpc>
              </a:pPr>
              <a:endParaRPr lang="en-US" sz="3000">
                <a:solidFill>
                  <a:srgbClr val="000000"/>
                </a:solidFill>
                <a:latin typeface="DM Sans"/>
              </a:endParaRPr>
            </a:p>
            <a:p>
              <a:pPr algn="just">
                <a:lnSpc>
                  <a:spcPts val="4200"/>
                </a:lnSpc>
              </a:pPr>
              <a:r>
                <a:rPr lang="en-US" sz="3000">
                  <a:solidFill>
                    <a:srgbClr val="000000"/>
                  </a:solidFill>
                  <a:latin typeface="DM Sans Bold"/>
                </a:rPr>
                <a:t>Example</a:t>
              </a:r>
              <a:r>
                <a:rPr lang="en-US" sz="3000">
                  <a:solidFill>
                    <a:srgbClr val="000000"/>
                  </a:solidFill>
                  <a:latin typeface="DM Sans"/>
                </a:rPr>
                <a:t>: In stock prices, a rising trend might indicate a bull market, while a declining trend could suggest a bear market</a:t>
              </a:r>
            </a:p>
          </p:txBody>
        </p:sp>
        <p:sp>
          <p:nvSpPr>
            <p:cNvPr id="4" name="TextBox 4"/>
            <p:cNvSpPr txBox="1"/>
            <p:nvPr/>
          </p:nvSpPr>
          <p:spPr>
            <a:xfrm>
              <a:off x="0" y="6720132"/>
              <a:ext cx="20765851" cy="676275"/>
            </a:xfrm>
            <a:prstGeom prst="rect">
              <a:avLst/>
            </a:prstGeom>
          </p:spPr>
          <p:txBody>
            <a:bodyPr lIns="0" tIns="0" rIns="0" bIns="0" rtlCol="0" anchor="t">
              <a:spAutoFit/>
            </a:bodyPr>
            <a:lstStyle/>
            <a:p>
              <a:pPr algn="l">
                <a:lnSpc>
                  <a:spcPts val="4200"/>
                </a:lnSpc>
              </a:pPr>
              <a:endParaRPr/>
            </a:p>
          </p:txBody>
        </p:sp>
        <p:sp>
          <p:nvSpPr>
            <p:cNvPr id="5" name="TextBox 5"/>
            <p:cNvSpPr txBox="1"/>
            <p:nvPr/>
          </p:nvSpPr>
          <p:spPr>
            <a:xfrm>
              <a:off x="0" y="-9525"/>
              <a:ext cx="20765851" cy="18383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0000"/>
                  </a:solidFill>
                  <a:latin typeface="DM Sans Bold"/>
                </a:rPr>
                <a:t>Trend (T)</a:t>
              </a:r>
            </a:p>
          </p:txBody>
        </p:sp>
      </p:grpSp>
      <p:sp>
        <p:nvSpPr>
          <p:cNvPr id="6" name="Freeform 6"/>
          <p:cNvSpPr/>
          <p:nvPr/>
        </p:nvSpPr>
        <p:spPr>
          <a:xfrm>
            <a:off x="5627399" y="5666182"/>
            <a:ext cx="7033201" cy="4243854"/>
          </a:xfrm>
          <a:custGeom>
            <a:avLst/>
            <a:gdLst/>
            <a:ahLst/>
            <a:cxnLst/>
            <a:rect l="l" t="t" r="r" b="b"/>
            <a:pathLst>
              <a:path w="7033201" h="4243854">
                <a:moveTo>
                  <a:pt x="0" y="0"/>
                </a:moveTo>
                <a:lnTo>
                  <a:pt x="7033202" y="0"/>
                </a:lnTo>
                <a:lnTo>
                  <a:pt x="7033202" y="4243854"/>
                </a:lnTo>
                <a:lnTo>
                  <a:pt x="0" y="4243854"/>
                </a:lnTo>
                <a:lnTo>
                  <a:pt x="0" y="0"/>
                </a:lnTo>
                <a:close/>
              </a:path>
            </a:pathLst>
          </a:custGeom>
          <a:blipFill>
            <a:blip r:embed="rId2"/>
            <a:stretch>
              <a:fillRect t="-1937" b="-1937"/>
            </a:stretch>
          </a:blipFill>
        </p:spPr>
        <p:txBody>
          <a:bodyPr/>
          <a:lstStyle/>
          <a:p>
            <a:endParaRPr lang="en-US"/>
          </a:p>
        </p:txBody>
      </p:sp>
      <p:sp>
        <p:nvSpPr>
          <p:cNvPr id="7" name="TextBox 7"/>
          <p:cNvSpPr txBox="1"/>
          <p:nvPr/>
        </p:nvSpPr>
        <p:spPr>
          <a:xfrm>
            <a:off x="6754548" y="9881461"/>
            <a:ext cx="4778905" cy="327025"/>
          </a:xfrm>
          <a:prstGeom prst="rect">
            <a:avLst/>
          </a:prstGeom>
        </p:spPr>
        <p:txBody>
          <a:bodyPr lIns="0" tIns="0" rIns="0" bIns="0" rtlCol="0" anchor="t">
            <a:spAutoFit/>
          </a:bodyPr>
          <a:lstStyle/>
          <a:p>
            <a:pPr algn="ctr">
              <a:lnSpc>
                <a:spcPts val="2600"/>
              </a:lnSpc>
            </a:pPr>
            <a:r>
              <a:rPr lang="en-US" sz="2000">
                <a:solidFill>
                  <a:srgbClr val="000000"/>
                </a:solidFill>
                <a:latin typeface="DM Sans Italics"/>
              </a:rPr>
              <a:t>Fig: Stock Market Analysis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2" name="Group 2"/>
          <p:cNvGrpSpPr/>
          <p:nvPr/>
        </p:nvGrpSpPr>
        <p:grpSpPr>
          <a:xfrm>
            <a:off x="1356806" y="1196395"/>
            <a:ext cx="15574388" cy="5013905"/>
            <a:chOff x="0" y="0"/>
            <a:chExt cx="20765851" cy="6685207"/>
          </a:xfrm>
        </p:grpSpPr>
        <p:sp>
          <p:nvSpPr>
            <p:cNvPr id="3" name="TextBox 3"/>
            <p:cNvSpPr txBox="1"/>
            <p:nvPr/>
          </p:nvSpPr>
          <p:spPr>
            <a:xfrm>
              <a:off x="0" y="2513929"/>
              <a:ext cx="20765851" cy="2809875"/>
            </a:xfrm>
            <a:prstGeom prst="rect">
              <a:avLst/>
            </a:prstGeom>
          </p:spPr>
          <p:txBody>
            <a:bodyPr lIns="0" tIns="0" rIns="0" bIns="0" rtlCol="0" anchor="t">
              <a:spAutoFit/>
            </a:bodyPr>
            <a:lstStyle/>
            <a:p>
              <a:pPr algn="just">
                <a:lnSpc>
                  <a:spcPts val="4200"/>
                </a:lnSpc>
              </a:pPr>
              <a:r>
                <a:rPr lang="en-US" sz="3000">
                  <a:solidFill>
                    <a:srgbClr val="000000"/>
                  </a:solidFill>
                  <a:latin typeface="DM Sans"/>
                </a:rPr>
                <a:t>Seasonality refers to repeating patterns or cycles in the data at fixed intervals. These intervals can be daily, weekly, monthly, or yearly, depending on the nature of the data</a:t>
              </a:r>
            </a:p>
            <a:p>
              <a:pPr algn="just">
                <a:lnSpc>
                  <a:spcPts val="4200"/>
                </a:lnSpc>
              </a:pPr>
              <a:endParaRPr lang="en-US" sz="3000">
                <a:solidFill>
                  <a:srgbClr val="000000"/>
                </a:solidFill>
                <a:latin typeface="DM Sans"/>
              </a:endParaRPr>
            </a:p>
            <a:p>
              <a:pPr algn="just">
                <a:lnSpc>
                  <a:spcPts val="4200"/>
                </a:lnSpc>
              </a:pPr>
              <a:r>
                <a:rPr lang="en-US" sz="3000">
                  <a:solidFill>
                    <a:srgbClr val="000000"/>
                  </a:solidFill>
                  <a:latin typeface="DM Sans Bold"/>
                </a:rPr>
                <a:t>Example</a:t>
              </a:r>
              <a:r>
                <a:rPr lang="en-US" sz="3000">
                  <a:solidFill>
                    <a:srgbClr val="000000"/>
                  </a:solidFill>
                  <a:latin typeface="DM Sans"/>
                </a:rPr>
                <a:t>: Retail sales often exhibit seasonality, with higher sales during holiday seasons</a:t>
              </a:r>
            </a:p>
          </p:txBody>
        </p:sp>
        <p:sp>
          <p:nvSpPr>
            <p:cNvPr id="4" name="TextBox 4"/>
            <p:cNvSpPr txBox="1"/>
            <p:nvPr/>
          </p:nvSpPr>
          <p:spPr>
            <a:xfrm>
              <a:off x="0" y="6008932"/>
              <a:ext cx="20765851" cy="676275"/>
            </a:xfrm>
            <a:prstGeom prst="rect">
              <a:avLst/>
            </a:prstGeom>
          </p:spPr>
          <p:txBody>
            <a:bodyPr lIns="0" tIns="0" rIns="0" bIns="0" rtlCol="0" anchor="t">
              <a:spAutoFit/>
            </a:bodyPr>
            <a:lstStyle/>
            <a:p>
              <a:pPr algn="l">
                <a:lnSpc>
                  <a:spcPts val="4200"/>
                </a:lnSpc>
              </a:pPr>
              <a:endParaRPr/>
            </a:p>
          </p:txBody>
        </p:sp>
        <p:sp>
          <p:nvSpPr>
            <p:cNvPr id="5" name="TextBox 5"/>
            <p:cNvSpPr txBox="1"/>
            <p:nvPr/>
          </p:nvSpPr>
          <p:spPr>
            <a:xfrm>
              <a:off x="0" y="-9525"/>
              <a:ext cx="20765851" cy="18383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0000"/>
                  </a:solidFill>
                  <a:latin typeface="DM Sans Bold"/>
                </a:rPr>
                <a:t>Seasonal (S)</a:t>
              </a:r>
            </a:p>
          </p:txBody>
        </p:sp>
      </p:grpSp>
      <p:sp>
        <p:nvSpPr>
          <p:cNvPr id="6" name="Freeform 6"/>
          <p:cNvSpPr/>
          <p:nvPr/>
        </p:nvSpPr>
        <p:spPr>
          <a:xfrm>
            <a:off x="5046621" y="5174304"/>
            <a:ext cx="8194759" cy="4735732"/>
          </a:xfrm>
          <a:custGeom>
            <a:avLst/>
            <a:gdLst/>
            <a:ahLst/>
            <a:cxnLst/>
            <a:rect l="l" t="t" r="r" b="b"/>
            <a:pathLst>
              <a:path w="8194759" h="4735732">
                <a:moveTo>
                  <a:pt x="0" y="0"/>
                </a:moveTo>
                <a:lnTo>
                  <a:pt x="8194758" y="0"/>
                </a:lnTo>
                <a:lnTo>
                  <a:pt x="8194758" y="4735732"/>
                </a:lnTo>
                <a:lnTo>
                  <a:pt x="0" y="4735732"/>
                </a:lnTo>
                <a:lnTo>
                  <a:pt x="0" y="0"/>
                </a:lnTo>
                <a:close/>
              </a:path>
            </a:pathLst>
          </a:custGeom>
          <a:blipFill>
            <a:blip r:embed="rId2"/>
            <a:stretch>
              <a:fillRect t="-2300" b="-2300"/>
            </a:stretch>
          </a:blipFill>
        </p:spPr>
        <p:txBody>
          <a:bodyPr/>
          <a:lstStyle/>
          <a:p>
            <a:endParaRPr lang="en-US"/>
          </a:p>
        </p:txBody>
      </p:sp>
      <p:sp>
        <p:nvSpPr>
          <p:cNvPr id="7" name="TextBox 7"/>
          <p:cNvSpPr txBox="1"/>
          <p:nvPr/>
        </p:nvSpPr>
        <p:spPr>
          <a:xfrm>
            <a:off x="6754548" y="9881461"/>
            <a:ext cx="4778905" cy="327025"/>
          </a:xfrm>
          <a:prstGeom prst="rect">
            <a:avLst/>
          </a:prstGeom>
        </p:spPr>
        <p:txBody>
          <a:bodyPr lIns="0" tIns="0" rIns="0" bIns="0" rtlCol="0" anchor="t">
            <a:spAutoFit/>
          </a:bodyPr>
          <a:lstStyle/>
          <a:p>
            <a:pPr algn="ctr">
              <a:lnSpc>
                <a:spcPts val="2600"/>
              </a:lnSpc>
            </a:pPr>
            <a:r>
              <a:rPr lang="en-US" sz="2000">
                <a:solidFill>
                  <a:srgbClr val="000000"/>
                </a:solidFill>
                <a:latin typeface="DM Sans Italics"/>
              </a:rPr>
              <a:t>Fig: Amazon Marketplace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2" name="Group 2"/>
          <p:cNvGrpSpPr/>
          <p:nvPr/>
        </p:nvGrpSpPr>
        <p:grpSpPr>
          <a:xfrm>
            <a:off x="1356806" y="1196395"/>
            <a:ext cx="15574388" cy="6080705"/>
            <a:chOff x="0" y="0"/>
            <a:chExt cx="20765851" cy="8107607"/>
          </a:xfrm>
        </p:grpSpPr>
        <p:sp>
          <p:nvSpPr>
            <p:cNvPr id="3" name="TextBox 3"/>
            <p:cNvSpPr txBox="1"/>
            <p:nvPr/>
          </p:nvSpPr>
          <p:spPr>
            <a:xfrm>
              <a:off x="0" y="2513929"/>
              <a:ext cx="20765851" cy="4232275"/>
            </a:xfrm>
            <a:prstGeom prst="rect">
              <a:avLst/>
            </a:prstGeom>
          </p:spPr>
          <p:txBody>
            <a:bodyPr lIns="0" tIns="0" rIns="0" bIns="0" rtlCol="0" anchor="t">
              <a:spAutoFit/>
            </a:bodyPr>
            <a:lstStyle/>
            <a:p>
              <a:pPr algn="just">
                <a:lnSpc>
                  <a:spcPts val="4200"/>
                </a:lnSpc>
              </a:pPr>
              <a:r>
                <a:rPr lang="en-US" sz="3000">
                  <a:solidFill>
                    <a:srgbClr val="000000"/>
                  </a:solidFill>
                  <a:latin typeface="DM Sans"/>
                </a:rPr>
                <a:t>Cyclic patterns are long-term undulating movements in the data that are not strictly fixed to a particular time frame, unlike seasonality. They typically have longer durations and do not repeat with the same regularity</a:t>
              </a:r>
            </a:p>
            <a:p>
              <a:pPr algn="just">
                <a:lnSpc>
                  <a:spcPts val="4200"/>
                </a:lnSpc>
              </a:pPr>
              <a:endParaRPr lang="en-US" sz="3000">
                <a:solidFill>
                  <a:srgbClr val="000000"/>
                </a:solidFill>
                <a:latin typeface="DM Sans"/>
              </a:endParaRPr>
            </a:p>
            <a:p>
              <a:pPr algn="just">
                <a:lnSpc>
                  <a:spcPts val="4200"/>
                </a:lnSpc>
              </a:pPr>
              <a:r>
                <a:rPr lang="en-US" sz="3000">
                  <a:solidFill>
                    <a:srgbClr val="000000"/>
                  </a:solidFill>
                  <a:latin typeface="DM Sans Bold"/>
                </a:rPr>
                <a:t>Example</a:t>
              </a:r>
              <a:r>
                <a:rPr lang="en-US" sz="3000">
                  <a:solidFill>
                    <a:srgbClr val="000000"/>
                  </a:solidFill>
                  <a:latin typeface="DM Sans"/>
                </a:rPr>
                <a:t>: Economic cycles, like the boom and bust phases in business, may exhibit cyclic behavior</a:t>
              </a:r>
            </a:p>
          </p:txBody>
        </p:sp>
        <p:sp>
          <p:nvSpPr>
            <p:cNvPr id="4" name="TextBox 4"/>
            <p:cNvSpPr txBox="1"/>
            <p:nvPr/>
          </p:nvSpPr>
          <p:spPr>
            <a:xfrm>
              <a:off x="0" y="7431332"/>
              <a:ext cx="20765851" cy="676275"/>
            </a:xfrm>
            <a:prstGeom prst="rect">
              <a:avLst/>
            </a:prstGeom>
          </p:spPr>
          <p:txBody>
            <a:bodyPr lIns="0" tIns="0" rIns="0" bIns="0" rtlCol="0" anchor="t">
              <a:spAutoFit/>
            </a:bodyPr>
            <a:lstStyle/>
            <a:p>
              <a:pPr algn="l">
                <a:lnSpc>
                  <a:spcPts val="4200"/>
                </a:lnSpc>
              </a:pPr>
              <a:endParaRPr/>
            </a:p>
          </p:txBody>
        </p:sp>
        <p:sp>
          <p:nvSpPr>
            <p:cNvPr id="5" name="TextBox 5"/>
            <p:cNvSpPr txBox="1"/>
            <p:nvPr/>
          </p:nvSpPr>
          <p:spPr>
            <a:xfrm>
              <a:off x="0" y="-9525"/>
              <a:ext cx="20765851" cy="18383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0000"/>
                  </a:solidFill>
                  <a:latin typeface="DM Sans Bold"/>
                </a:rPr>
                <a:t>Cyclical(C)</a:t>
              </a:r>
            </a:p>
          </p:txBody>
        </p:sp>
      </p:grpSp>
      <p:sp>
        <p:nvSpPr>
          <p:cNvPr id="6" name="Freeform 6"/>
          <p:cNvSpPr/>
          <p:nvPr/>
        </p:nvSpPr>
        <p:spPr>
          <a:xfrm>
            <a:off x="6071709" y="5825860"/>
            <a:ext cx="6144582" cy="3875167"/>
          </a:xfrm>
          <a:custGeom>
            <a:avLst/>
            <a:gdLst/>
            <a:ahLst/>
            <a:cxnLst/>
            <a:rect l="l" t="t" r="r" b="b"/>
            <a:pathLst>
              <a:path w="6144582" h="3875167">
                <a:moveTo>
                  <a:pt x="0" y="0"/>
                </a:moveTo>
                <a:lnTo>
                  <a:pt x="6144582" y="0"/>
                </a:lnTo>
                <a:lnTo>
                  <a:pt x="6144582" y="3875167"/>
                </a:lnTo>
                <a:lnTo>
                  <a:pt x="0" y="3875167"/>
                </a:lnTo>
                <a:lnTo>
                  <a:pt x="0" y="0"/>
                </a:lnTo>
                <a:close/>
              </a:path>
            </a:pathLst>
          </a:custGeom>
          <a:blipFill>
            <a:blip r:embed="rId2"/>
            <a:stretch>
              <a:fillRect t="-2678" b="-2678"/>
            </a:stretch>
          </a:blipFill>
        </p:spPr>
        <p:txBody>
          <a:bodyPr/>
          <a:lstStyle/>
          <a:p>
            <a:endParaRPr lang="en-US"/>
          </a:p>
        </p:txBody>
      </p:sp>
      <p:sp>
        <p:nvSpPr>
          <p:cNvPr id="7" name="TextBox 7"/>
          <p:cNvSpPr txBox="1"/>
          <p:nvPr/>
        </p:nvSpPr>
        <p:spPr>
          <a:xfrm>
            <a:off x="6754548" y="9881461"/>
            <a:ext cx="4778905" cy="327025"/>
          </a:xfrm>
          <a:prstGeom prst="rect">
            <a:avLst/>
          </a:prstGeom>
        </p:spPr>
        <p:txBody>
          <a:bodyPr lIns="0" tIns="0" rIns="0" bIns="0" rtlCol="0" anchor="t">
            <a:spAutoFit/>
          </a:bodyPr>
          <a:lstStyle/>
          <a:p>
            <a:pPr algn="ctr">
              <a:lnSpc>
                <a:spcPts val="2600"/>
              </a:lnSpc>
            </a:pPr>
            <a:r>
              <a:rPr lang="en-US" sz="2000">
                <a:solidFill>
                  <a:srgbClr val="000000"/>
                </a:solidFill>
                <a:latin typeface="DM Sans Italics"/>
              </a:rPr>
              <a:t>Fig: Boom &amp; Bust Cycle Analysis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2" name="Group 2"/>
          <p:cNvGrpSpPr/>
          <p:nvPr/>
        </p:nvGrpSpPr>
        <p:grpSpPr>
          <a:xfrm>
            <a:off x="1356806" y="1196395"/>
            <a:ext cx="15574388" cy="5547305"/>
            <a:chOff x="0" y="0"/>
            <a:chExt cx="20765851" cy="7396407"/>
          </a:xfrm>
        </p:grpSpPr>
        <p:sp>
          <p:nvSpPr>
            <p:cNvPr id="3" name="TextBox 3"/>
            <p:cNvSpPr txBox="1"/>
            <p:nvPr/>
          </p:nvSpPr>
          <p:spPr>
            <a:xfrm>
              <a:off x="0" y="2513929"/>
              <a:ext cx="20765851" cy="3521075"/>
            </a:xfrm>
            <a:prstGeom prst="rect">
              <a:avLst/>
            </a:prstGeom>
          </p:spPr>
          <p:txBody>
            <a:bodyPr lIns="0" tIns="0" rIns="0" bIns="0" rtlCol="0" anchor="t">
              <a:spAutoFit/>
            </a:bodyPr>
            <a:lstStyle/>
            <a:p>
              <a:pPr algn="just">
                <a:lnSpc>
                  <a:spcPts val="4200"/>
                </a:lnSpc>
              </a:pPr>
              <a:r>
                <a:rPr lang="en-US" sz="3000">
                  <a:solidFill>
                    <a:srgbClr val="000000"/>
                  </a:solidFill>
                  <a:latin typeface="DM Sans"/>
                </a:rPr>
                <a:t>The Irregular or  Noisy component represents random variations and unpredictable fluctuations in the data that cannot be attributed to trends or seasonality</a:t>
              </a:r>
            </a:p>
            <a:p>
              <a:pPr algn="just">
                <a:lnSpc>
                  <a:spcPts val="4200"/>
                </a:lnSpc>
              </a:pPr>
              <a:endParaRPr lang="en-US" sz="3000">
                <a:solidFill>
                  <a:srgbClr val="000000"/>
                </a:solidFill>
                <a:latin typeface="DM Sans"/>
              </a:endParaRPr>
            </a:p>
            <a:p>
              <a:pPr algn="just">
                <a:lnSpc>
                  <a:spcPts val="4200"/>
                </a:lnSpc>
              </a:pPr>
              <a:r>
                <a:rPr lang="en-US" sz="3000">
                  <a:solidFill>
                    <a:srgbClr val="000000"/>
                  </a:solidFill>
                  <a:latin typeface="DM Sans Bold"/>
                </a:rPr>
                <a:t>Example</a:t>
              </a:r>
              <a:r>
                <a:rPr lang="en-US" sz="3000">
                  <a:solidFill>
                    <a:srgbClr val="000000"/>
                  </a:solidFill>
                  <a:latin typeface="DM Sans"/>
                </a:rPr>
                <a:t>: In weather data, daily temperature fluctuations due to various factors are considered noise</a:t>
              </a:r>
            </a:p>
          </p:txBody>
        </p:sp>
        <p:sp>
          <p:nvSpPr>
            <p:cNvPr id="4" name="TextBox 4"/>
            <p:cNvSpPr txBox="1"/>
            <p:nvPr/>
          </p:nvSpPr>
          <p:spPr>
            <a:xfrm>
              <a:off x="0" y="6720132"/>
              <a:ext cx="20765851" cy="676275"/>
            </a:xfrm>
            <a:prstGeom prst="rect">
              <a:avLst/>
            </a:prstGeom>
          </p:spPr>
          <p:txBody>
            <a:bodyPr lIns="0" tIns="0" rIns="0" bIns="0" rtlCol="0" anchor="t">
              <a:spAutoFit/>
            </a:bodyPr>
            <a:lstStyle/>
            <a:p>
              <a:pPr algn="l">
                <a:lnSpc>
                  <a:spcPts val="4200"/>
                </a:lnSpc>
              </a:pPr>
              <a:endParaRPr/>
            </a:p>
          </p:txBody>
        </p:sp>
        <p:sp>
          <p:nvSpPr>
            <p:cNvPr id="5" name="TextBox 5"/>
            <p:cNvSpPr txBox="1"/>
            <p:nvPr/>
          </p:nvSpPr>
          <p:spPr>
            <a:xfrm>
              <a:off x="0" y="-9525"/>
              <a:ext cx="20765851" cy="1838325"/>
            </a:xfrm>
            <a:prstGeom prst="rect">
              <a:avLst/>
            </a:prstGeom>
          </p:spPr>
          <p:txBody>
            <a:bodyPr lIns="0" tIns="0" rIns="0" bIns="0" rtlCol="0" anchor="t">
              <a:spAutoFit/>
            </a:bodyPr>
            <a:lstStyle/>
            <a:p>
              <a:pPr marL="0" lvl="0" indent="0" algn="ctr">
                <a:lnSpc>
                  <a:spcPts val="10800"/>
                </a:lnSpc>
                <a:spcBef>
                  <a:spcPct val="0"/>
                </a:spcBef>
              </a:pPr>
              <a:r>
                <a:rPr lang="en-US" sz="9000">
                  <a:solidFill>
                    <a:srgbClr val="000000"/>
                  </a:solidFill>
                  <a:latin typeface="DM Sans Bold"/>
                </a:rPr>
                <a:t>Irregular (I)</a:t>
              </a:r>
            </a:p>
          </p:txBody>
        </p:sp>
      </p:grpSp>
      <p:sp>
        <p:nvSpPr>
          <p:cNvPr id="6" name="Freeform 6"/>
          <p:cNvSpPr/>
          <p:nvPr/>
        </p:nvSpPr>
        <p:spPr>
          <a:xfrm>
            <a:off x="5639466" y="5327239"/>
            <a:ext cx="7009068" cy="4544756"/>
          </a:xfrm>
          <a:custGeom>
            <a:avLst/>
            <a:gdLst/>
            <a:ahLst/>
            <a:cxnLst/>
            <a:rect l="l" t="t" r="r" b="b"/>
            <a:pathLst>
              <a:path w="7009068" h="4544756">
                <a:moveTo>
                  <a:pt x="0" y="0"/>
                </a:moveTo>
                <a:lnTo>
                  <a:pt x="7009068" y="0"/>
                </a:lnTo>
                <a:lnTo>
                  <a:pt x="7009068" y="4544756"/>
                </a:lnTo>
                <a:lnTo>
                  <a:pt x="0" y="4544756"/>
                </a:lnTo>
                <a:lnTo>
                  <a:pt x="0" y="0"/>
                </a:lnTo>
                <a:close/>
              </a:path>
            </a:pathLst>
          </a:custGeom>
          <a:blipFill>
            <a:blip r:embed="rId2"/>
            <a:stretch>
              <a:fillRect l="-342"/>
            </a:stretch>
          </a:blipFill>
        </p:spPr>
        <p:txBody>
          <a:bodyPr/>
          <a:lstStyle/>
          <a:p>
            <a:endParaRPr lang="en-US"/>
          </a:p>
        </p:txBody>
      </p:sp>
      <p:sp>
        <p:nvSpPr>
          <p:cNvPr id="7" name="TextBox 7"/>
          <p:cNvSpPr txBox="1"/>
          <p:nvPr/>
        </p:nvSpPr>
        <p:spPr>
          <a:xfrm>
            <a:off x="6754548" y="9843420"/>
            <a:ext cx="4778905" cy="327025"/>
          </a:xfrm>
          <a:prstGeom prst="rect">
            <a:avLst/>
          </a:prstGeom>
        </p:spPr>
        <p:txBody>
          <a:bodyPr lIns="0" tIns="0" rIns="0" bIns="0" rtlCol="0" anchor="t">
            <a:spAutoFit/>
          </a:bodyPr>
          <a:lstStyle/>
          <a:p>
            <a:pPr algn="ctr">
              <a:lnSpc>
                <a:spcPts val="2600"/>
              </a:lnSpc>
            </a:pPr>
            <a:r>
              <a:rPr lang="en-US" sz="2000">
                <a:solidFill>
                  <a:srgbClr val="000000"/>
                </a:solidFill>
                <a:latin typeface="DM Sans Italics"/>
              </a:rPr>
              <a:t>Fig: Air Quality 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TotalTime>
  <Words>1939</Words>
  <Application>Microsoft Office PowerPoint</Application>
  <PresentationFormat>Custom</PresentationFormat>
  <Paragraphs>206</Paragraphs>
  <Slides>53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Algerian</vt:lpstr>
      <vt:lpstr>Arial</vt:lpstr>
      <vt:lpstr>Calibri</vt:lpstr>
      <vt:lpstr>DM Sans</vt:lpstr>
      <vt:lpstr>DM Sans Bold</vt:lpstr>
      <vt:lpstr>DM Sans Italics</vt:lpstr>
      <vt:lpstr>Söhne</vt:lpstr>
      <vt:lpstr>source-serif-pro</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Pastel Orange Pastel Purple Professional Gradients College Thesis Education Presentation</dc:title>
  <dc:creator>Acer</dc:creator>
  <cp:lastModifiedBy>HP</cp:lastModifiedBy>
  <cp:revision>28</cp:revision>
  <dcterms:created xsi:type="dcterms:W3CDTF">2006-08-16T00:00:00Z</dcterms:created>
  <dcterms:modified xsi:type="dcterms:W3CDTF">2025-02-04T06:18:22Z</dcterms:modified>
  <dc:identifier>DAFwVz0K3gY</dc:identifier>
</cp:coreProperties>
</file>